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65" r:id="rId2"/>
    <p:sldId id="271" r:id="rId3"/>
    <p:sldId id="296" r:id="rId4"/>
    <p:sldId id="272" r:id="rId5"/>
    <p:sldId id="269" r:id="rId6"/>
    <p:sldId id="274" r:id="rId7"/>
    <p:sldId id="276" r:id="rId8"/>
    <p:sldId id="277" r:id="rId9"/>
    <p:sldId id="279" r:id="rId10"/>
    <p:sldId id="295" r:id="rId11"/>
    <p:sldId id="282" r:id="rId12"/>
    <p:sldId id="283" r:id="rId13"/>
    <p:sldId id="284" r:id="rId14"/>
    <p:sldId id="288" r:id="rId15"/>
    <p:sldId id="289" r:id="rId16"/>
    <p:sldId id="290" r:id="rId17"/>
    <p:sldId id="291" r:id="rId18"/>
    <p:sldId id="292" r:id="rId19"/>
    <p:sldId id="293" r:id="rId20"/>
  </p:sldIdLst>
  <p:sldSz cx="12192000" cy="6858000"/>
  <p:notesSz cx="6761163" cy="99425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61" d="100"/>
          <a:sy n="61" d="100"/>
        </p:scale>
        <p:origin x="-90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gh\Desktop\Projekt%20Karat\Dane%20GUS_zamowio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Mężczyźni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Gimnazjalne i niższe</c:v>
                </c:pt>
                <c:pt idx="1">
                  <c:v>Zasadnicze zawodowe</c:v>
                </c:pt>
                <c:pt idx="2">
                  <c:v>Średnie ogólnokształcące</c:v>
                </c:pt>
                <c:pt idx="3">
                  <c:v>Średnie zawodowe</c:v>
                </c:pt>
                <c:pt idx="4">
                  <c:v>Policealne </c:v>
                </c:pt>
                <c:pt idx="5">
                  <c:v>Wyższe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26.6</c:v>
                </c:pt>
                <c:pt idx="1">
                  <c:v>68</c:v>
                </c:pt>
                <c:pt idx="2">
                  <c:v>63.4</c:v>
                </c:pt>
                <c:pt idx="3">
                  <c:v>73.599999999999994</c:v>
                </c:pt>
                <c:pt idx="4">
                  <c:v>79.3</c:v>
                </c:pt>
                <c:pt idx="5">
                  <c:v>83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Gimnazjalne i niższe</c:v>
                </c:pt>
                <c:pt idx="1">
                  <c:v>Zasadnicze zawodowe</c:v>
                </c:pt>
                <c:pt idx="2">
                  <c:v>Średnie ogólnokształcące</c:v>
                </c:pt>
                <c:pt idx="3">
                  <c:v>Średnie zawodowe</c:v>
                </c:pt>
                <c:pt idx="4">
                  <c:v>Policealne </c:v>
                </c:pt>
                <c:pt idx="5">
                  <c:v>Wyższe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11</c:v>
                </c:pt>
                <c:pt idx="1">
                  <c:v>48.9</c:v>
                </c:pt>
                <c:pt idx="2">
                  <c:v>41.1</c:v>
                </c:pt>
                <c:pt idx="3">
                  <c:v>54.9</c:v>
                </c:pt>
                <c:pt idx="4">
                  <c:v>59.2</c:v>
                </c:pt>
                <c:pt idx="5">
                  <c:v>78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777856"/>
        <c:axId val="43841728"/>
      </c:barChart>
      <c:catAx>
        <c:axId val="86777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43841728"/>
        <c:crosses val="autoZero"/>
        <c:auto val="1"/>
        <c:lblAlgn val="ctr"/>
        <c:lblOffset val="100"/>
        <c:noMultiLvlLbl val="0"/>
      </c:catAx>
      <c:valAx>
        <c:axId val="43841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67778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Gimnazjalne lub niższe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33</c:v>
                </c:pt>
                <c:pt idx="1">
                  <c:v>27</c:v>
                </c:pt>
                <c:pt idx="2">
                  <c:v>9</c:v>
                </c:pt>
                <c:pt idx="3">
                  <c:v>26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Mężczyźni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Gimnazjalne lub niższe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26</c:v>
                </c:pt>
                <c:pt idx="1">
                  <c:v>28</c:v>
                </c:pt>
                <c:pt idx="2">
                  <c:v>7</c:v>
                </c:pt>
                <c:pt idx="3">
                  <c:v>32</c:v>
                </c:pt>
                <c:pt idx="4">
                  <c:v>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Kobiety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Gimnazjalne lub niższe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42</c:v>
                </c:pt>
                <c:pt idx="1">
                  <c:v>26</c:v>
                </c:pt>
                <c:pt idx="2">
                  <c:v>10</c:v>
                </c:pt>
                <c:pt idx="3">
                  <c:v>18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081088"/>
        <c:axId val="74026368"/>
      </c:barChart>
      <c:catAx>
        <c:axId val="850810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74026368"/>
        <c:crosses val="autoZero"/>
        <c:auto val="1"/>
        <c:lblAlgn val="ctr"/>
        <c:lblOffset val="100"/>
        <c:noMultiLvlLbl val="0"/>
      </c:catAx>
      <c:valAx>
        <c:axId val="74026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5081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0321227147643"/>
          <c:y val="0.21288528798449469"/>
          <c:w val="0.20355034556666576"/>
          <c:h val="0.53686370707631659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877450980392158E-2"/>
          <c:y val="9.0048408734996602E-2"/>
          <c:w val="0.87325980392156866"/>
          <c:h val="0.874320925938206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2010</c:v>
                </c:pt>
                <c:pt idx="2">
                  <c:v>2008</c:v>
                </c:pt>
                <c:pt idx="3">
                  <c:v>2006</c:v>
                </c:pt>
              </c:numCache>
            </c:numRef>
          </c:cat>
          <c:val>
            <c:numRef>
              <c:f>Arkusz1!$B$2:$B$5</c:f>
              <c:numCache>
                <c:formatCode>General</c:formatCode>
                <c:ptCount val="4"/>
                <c:pt idx="0">
                  <c:v>83</c:v>
                </c:pt>
                <c:pt idx="1">
                  <c:v>85</c:v>
                </c:pt>
                <c:pt idx="2">
                  <c:v>81</c:v>
                </c:pt>
                <c:pt idx="3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810112"/>
        <c:axId val="83823424"/>
      </c:barChart>
      <c:catAx>
        <c:axId val="868101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83823424"/>
        <c:crosses val="autoZero"/>
        <c:auto val="1"/>
        <c:lblAlgn val="ctr"/>
        <c:lblOffset val="100"/>
        <c:noMultiLvlLbl val="0"/>
      </c:catAx>
      <c:valAx>
        <c:axId val="83823424"/>
        <c:scaling>
          <c:orientation val="minMax"/>
          <c:max val="100"/>
          <c:min val="0"/>
        </c:scaling>
        <c:delete val="1"/>
        <c:axPos val="t"/>
        <c:title>
          <c:tx>
            <c:rich>
              <a:bodyPr/>
              <a:lstStyle/>
              <a:p>
                <a:pPr>
                  <a:defRPr/>
                </a:pPr>
                <a:r>
                  <a:rPr lang="pl-PL" sz="1200" b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6810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6813725490196"/>
          <c:y val="9.0048408734996602E-2"/>
          <c:w val="0.87325980392156866"/>
          <c:h val="0.874320925938206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2010</c:v>
                </c:pt>
                <c:pt idx="2">
                  <c:v>2008</c:v>
                </c:pt>
                <c:pt idx="3">
                  <c:v>2006</c:v>
                </c:pt>
              </c:numCache>
            </c:num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69</c:v>
                </c:pt>
                <c:pt idx="1">
                  <c:v>69</c:v>
                </c:pt>
                <c:pt idx="2">
                  <c:v>67</c:v>
                </c:pt>
                <c:pt idx="3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918976"/>
        <c:axId val="83825152"/>
      </c:barChart>
      <c:catAx>
        <c:axId val="899189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83825152"/>
        <c:crosses val="autoZero"/>
        <c:auto val="1"/>
        <c:lblAlgn val="ctr"/>
        <c:lblOffset val="100"/>
        <c:noMultiLvlLbl val="0"/>
      </c:catAx>
      <c:valAx>
        <c:axId val="83825152"/>
        <c:scaling>
          <c:orientation val="minMax"/>
          <c:max val="100"/>
          <c:min val="0"/>
        </c:scaling>
        <c:delete val="1"/>
        <c:axPos val="t"/>
        <c:title>
          <c:tx>
            <c:rich>
              <a:bodyPr/>
              <a:lstStyle/>
              <a:p>
                <a:pPr>
                  <a:defRPr/>
                </a:pPr>
                <a:r>
                  <a:rPr lang="pl-PL" sz="1200" b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9918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410000380387236E-2"/>
          <c:y val="2.6267782461394634E-2"/>
          <c:w val="0.95047405759062731"/>
          <c:h val="0.69753096633725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'Luka płacowa wg wieku'!$D$4</c:f>
              <c:strCache>
                <c:ptCount val="1"/>
                <c:pt idx="0">
                  <c:v>Ogółem pracujący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'Luka płacowa wg wieku'!$A$5:$C$41</c:f>
              <c:strCache>
                <c:ptCount val="13"/>
                <c:pt idx="0">
                  <c:v>ogółem</c:v>
                </c:pt>
                <c:pt idx="1">
                  <c:v>14-17 </c:v>
                </c:pt>
                <c:pt idx="2">
                  <c:v>18-19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 i więcej</c:v>
                </c:pt>
              </c:strCache>
            </c:strRef>
          </c:cat>
          <c:val>
            <c:numRef>
              <c:f>'Luka płacowa wg wieku'!$D$5:$D$41</c:f>
              <c:numCache>
                <c:formatCode>General</c:formatCode>
                <c:ptCount val="13"/>
                <c:pt idx="0">
                  <c:v>83</c:v>
                </c:pt>
                <c:pt idx="1">
                  <c:v>87</c:v>
                </c:pt>
                <c:pt idx="2">
                  <c:v>87</c:v>
                </c:pt>
                <c:pt idx="3">
                  <c:v>89</c:v>
                </c:pt>
                <c:pt idx="4">
                  <c:v>88</c:v>
                </c:pt>
                <c:pt idx="5">
                  <c:v>84</c:v>
                </c:pt>
                <c:pt idx="6">
                  <c:v>79</c:v>
                </c:pt>
                <c:pt idx="7">
                  <c:v>76</c:v>
                </c:pt>
                <c:pt idx="8">
                  <c:v>80</c:v>
                </c:pt>
                <c:pt idx="9">
                  <c:v>84</c:v>
                </c:pt>
                <c:pt idx="10">
                  <c:v>88</c:v>
                </c:pt>
                <c:pt idx="11">
                  <c:v>106</c:v>
                </c:pt>
                <c:pt idx="12">
                  <c:v>88</c:v>
                </c:pt>
              </c:numCache>
            </c:numRef>
          </c:val>
        </c:ser>
        <c:ser>
          <c:idx val="1"/>
          <c:order val="1"/>
          <c:tx>
            <c:strRef>
              <c:f>'Luka płacowa wg wieku'!$E$4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'Luka płacowa wg wieku'!$A$5:$C$41</c:f>
              <c:strCache>
                <c:ptCount val="13"/>
                <c:pt idx="0">
                  <c:v>ogółem</c:v>
                </c:pt>
                <c:pt idx="1">
                  <c:v>14-17 </c:v>
                </c:pt>
                <c:pt idx="2">
                  <c:v>18-19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 i więcej</c:v>
                </c:pt>
              </c:strCache>
            </c:strRef>
          </c:cat>
          <c:val>
            <c:numRef>
              <c:f>'Luka płacowa wg wieku'!$E$5:$E$41</c:f>
            </c:numRef>
          </c:val>
        </c:ser>
        <c:ser>
          <c:idx val="2"/>
          <c:order val="2"/>
          <c:tx>
            <c:strRef>
              <c:f>'Luka płacowa wg wieku'!$F$4</c:f>
              <c:strCache>
                <c:ptCount val="1"/>
                <c:pt idx="0">
                  <c:v>Pracujący z wykształceniem zasadniczym zawodowym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'Luka płacowa wg wieku'!$A$5:$C$41</c:f>
              <c:strCache>
                <c:ptCount val="13"/>
                <c:pt idx="0">
                  <c:v>ogółem</c:v>
                </c:pt>
                <c:pt idx="1">
                  <c:v>14-17 </c:v>
                </c:pt>
                <c:pt idx="2">
                  <c:v>18-19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 i więcej</c:v>
                </c:pt>
              </c:strCache>
            </c:strRef>
          </c:cat>
          <c:val>
            <c:numRef>
              <c:f>'Luka płacowa wg wieku'!$F$5:$F$41</c:f>
              <c:numCache>
                <c:formatCode>General</c:formatCode>
                <c:ptCount val="13"/>
                <c:pt idx="0">
                  <c:v>69</c:v>
                </c:pt>
                <c:pt idx="1">
                  <c:v>60</c:v>
                </c:pt>
                <c:pt idx="2">
                  <c:v>83</c:v>
                </c:pt>
                <c:pt idx="3">
                  <c:v>79</c:v>
                </c:pt>
                <c:pt idx="4">
                  <c:v>74</c:v>
                </c:pt>
                <c:pt idx="5">
                  <c:v>71</c:v>
                </c:pt>
                <c:pt idx="6">
                  <c:v>67</c:v>
                </c:pt>
                <c:pt idx="7">
                  <c:v>63</c:v>
                </c:pt>
                <c:pt idx="8">
                  <c:v>65</c:v>
                </c:pt>
                <c:pt idx="9">
                  <c:v>70</c:v>
                </c:pt>
                <c:pt idx="10">
                  <c:v>71</c:v>
                </c:pt>
                <c:pt idx="11">
                  <c:v>76</c:v>
                </c:pt>
                <c:pt idx="12">
                  <c:v>70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9916416"/>
        <c:axId val="83826304"/>
      </c:barChart>
      <c:catAx>
        <c:axId val="89916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83826304"/>
        <c:crosses val="autoZero"/>
        <c:auto val="1"/>
        <c:lblAlgn val="ctr"/>
        <c:lblOffset val="100"/>
        <c:noMultiLvlLbl val="0"/>
      </c:catAx>
      <c:valAx>
        <c:axId val="83826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pl-PL"/>
          </a:p>
        </c:txPr>
        <c:crossAx val="899164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15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30433" y="0"/>
            <a:ext cx="292915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AE215A9-F201-4781-AD42-16C887FF182A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4039"/>
            <a:ext cx="292915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30433" y="9444039"/>
            <a:ext cx="292915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0EF7A80-AA18-443B-A79F-416FB27965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9021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D41B8-7850-4906-AE6F-D0E82D51BF12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24667-4473-46A3-9683-BA9776D20F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73514-A18B-4576-9061-6FBD10C3FA85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C55DF-CBE9-46FE-BE27-D455501ACC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5DE2C-3CD3-4DD0-96A2-88510F7E3FBC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B45E9-C0B2-48B1-BB8B-336E7C386F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D0251-B762-4182-8061-840C818F4EBA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5700A-8C79-41D4-8575-6D927A3DF5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F8A97-1E6C-4A2E-BBC1-703D6A113ABA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04568-4ADB-4600-A870-08C52880260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F0F09-247B-4BF4-850C-D63F92190CB4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EAB6C-7444-4D59-97CC-7AD24C5F68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80FB-B784-4110-AF88-415E076C9B57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CF695-5765-46ED-A33C-160D4D83D6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0784F-229F-4686-875D-C9CA09B6A213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D21C5-A12D-44FF-9D92-48724D2CB7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91F6E-D13B-4C2B-9843-0B2DB9E34AEE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A0B5D-C6CE-4817-B786-D76FAA81F36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FA035-C315-4EE2-A3D6-EE7949BD4F04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D537-2B7B-47B7-9F25-1CAB61F0AE2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02CF-0E4A-40A0-A4EC-475C10E4DC64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1F10D-973A-48A9-B447-55E10E1535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975549-55A4-4958-80CF-F5F6210D8550}" type="datetimeFigureOut">
              <a:rPr lang="pl-PL"/>
              <a:pPr>
                <a:defRPr/>
              </a:pPr>
              <a:t>2015-10-13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BC75F16-ADCA-4F9D-B89D-7BBFE004F81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56665"/>
            <a:ext cx="10515600" cy="4351338"/>
          </a:xfrm>
        </p:spPr>
        <p:txBody>
          <a:bodyPr/>
          <a:lstStyle/>
          <a:p>
            <a:pPr algn="ctr" eaLnBrk="1" hangingPunct="1">
              <a:spcBef>
                <a:spcPts val="2400"/>
              </a:spcBef>
              <a:buNone/>
              <a:defRPr/>
            </a:pPr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400" b="1" dirty="0">
                <a:solidFill>
                  <a:srgbClr val="C00000"/>
                </a:solidFill>
              </a:rPr>
              <a:t>Rynek pracy i wynagrodzenia dla kobiet  </a:t>
            </a:r>
            <a:endParaRPr lang="pl-PL" sz="4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l-PL" sz="4400" b="1" dirty="0">
                <a:solidFill>
                  <a:srgbClr val="C00000"/>
                </a:solidFill>
              </a:rPr>
              <a:t>z wykształceniem zasadniczym zawodowym</a:t>
            </a:r>
            <a:endParaRPr lang="pl-PL" sz="4400" dirty="0">
              <a:solidFill>
                <a:srgbClr val="C00000"/>
              </a:solidFill>
            </a:endParaRPr>
          </a:p>
          <a:p>
            <a:pPr algn="ctr" eaLnBrk="1" hangingPunct="1">
              <a:buNone/>
              <a:defRPr/>
            </a:pPr>
            <a:endParaRPr lang="pl-PL" sz="2000" b="1" spc="200" dirty="0" smtClean="0">
              <a:solidFill>
                <a:srgbClr val="C00000"/>
              </a:solidFill>
              <a:latin typeface="Verdana" pitchFamily="34" charset="0"/>
            </a:endParaRPr>
          </a:p>
          <a:p>
            <a:pPr algn="ctr" eaLnBrk="1" hangingPunct="1">
              <a:buNone/>
              <a:defRPr/>
            </a:pPr>
            <a:r>
              <a:rPr lang="pl-PL" dirty="0" smtClean="0"/>
              <a:t>Analiza </a:t>
            </a:r>
            <a:r>
              <a:rPr lang="pl-PL" dirty="0"/>
              <a:t>danych statystycznych oraz opinie kobiet badanych w 2015 r</a:t>
            </a:r>
          </a:p>
          <a:p>
            <a:pPr algn="ctr" eaLnBrk="1" hangingPunct="1">
              <a:spcBef>
                <a:spcPts val="2400"/>
              </a:spcBef>
              <a:buNone/>
              <a:defRPr/>
            </a:pPr>
            <a:r>
              <a:rPr lang="pl-PL" sz="2000" dirty="0" smtClean="0"/>
              <a:t>Prezentacja w OPZZ, 9 października 2015</a:t>
            </a:r>
          </a:p>
          <a:p>
            <a:pPr algn="ctr" eaLnBrk="1" hangingPunct="1">
              <a:spcBef>
                <a:spcPts val="2400"/>
              </a:spcBef>
              <a:buNone/>
              <a:defRPr/>
            </a:pPr>
            <a:r>
              <a:rPr lang="pl-PL" sz="2200" dirty="0" smtClean="0"/>
              <a:t>Kinga Lohmann</a:t>
            </a:r>
          </a:p>
          <a:p>
            <a:pPr algn="ctr" eaLnBrk="1" hangingPunct="1">
              <a:buNone/>
              <a:defRPr/>
            </a:pPr>
            <a:r>
              <a:rPr lang="pl-PL" sz="2000" dirty="0" smtClean="0"/>
              <a:t>Koalicja KARAT</a:t>
            </a:r>
          </a:p>
          <a:p>
            <a:pPr eaLnBrk="1" hangingPunct="1">
              <a:buNone/>
              <a:defRPr/>
            </a:pPr>
            <a:r>
              <a:rPr lang="pl-PL" sz="1600" dirty="0" smtClean="0"/>
              <a:t>									Opracowanie i analiza danych</a:t>
            </a:r>
          </a:p>
          <a:p>
            <a:pPr eaLnBrk="1" hangingPunct="1">
              <a:buNone/>
              <a:defRPr/>
            </a:pPr>
            <a:r>
              <a:rPr lang="pl-PL" sz="1600" dirty="0" smtClean="0"/>
              <a:t>         								          dr Ewa Lisowska</a:t>
            </a:r>
            <a:endParaRPr lang="pl-PL" sz="1600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4368800" y="4153408"/>
            <a:ext cx="36576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6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C00000"/>
                </a:solidFill>
              </a:rPr>
              <a:t/>
            </a:r>
            <a:br>
              <a:rPr lang="pl-PL" dirty="0" smtClean="0">
                <a:solidFill>
                  <a:srgbClr val="C00000"/>
                </a:solidFill>
              </a:rPr>
            </a:br>
            <a:r>
              <a:rPr lang="pl-PL" dirty="0" smtClean="0">
                <a:solidFill>
                  <a:srgbClr val="C00000"/>
                </a:solidFill>
              </a:rPr>
              <a:t>Pracujący </a:t>
            </a:r>
            <a:r>
              <a:rPr lang="pl-PL" dirty="0">
                <a:solidFill>
                  <a:srgbClr val="C00000"/>
                </a:solidFill>
              </a:rPr>
              <a:t>w wieku 18-24 i 25-34 </a:t>
            </a:r>
            <a:br>
              <a:rPr lang="pl-PL" dirty="0">
                <a:solidFill>
                  <a:srgbClr val="C00000"/>
                </a:solidFill>
              </a:rPr>
            </a:br>
            <a:r>
              <a:rPr lang="pl-PL" dirty="0">
                <a:solidFill>
                  <a:srgbClr val="C00000"/>
                </a:solidFill>
              </a:rPr>
              <a:t>według formy zatrudnienia</a:t>
            </a:r>
            <a:br>
              <a:rPr lang="pl-PL" dirty="0">
                <a:solidFill>
                  <a:srgbClr val="C00000"/>
                </a:solidFill>
              </a:rPr>
            </a:br>
            <a:r>
              <a:rPr lang="pl-PL" sz="2400" dirty="0">
                <a:solidFill>
                  <a:srgbClr val="C00000"/>
                </a:solidFill>
              </a:rPr>
              <a:t> </a:t>
            </a:r>
            <a:r>
              <a:rPr lang="pl-PL" sz="2400" dirty="0" smtClean="0">
                <a:solidFill>
                  <a:srgbClr val="C00000"/>
                </a:solidFill>
              </a:rPr>
              <a:t>                       </a:t>
            </a:r>
            <a:r>
              <a:rPr lang="pl-PL" sz="2400" dirty="0" smtClean="0"/>
              <a:t>Dane z 2014 (Badania PARP, </a:t>
            </a:r>
            <a:r>
              <a:rPr lang="pl-PL" sz="2400" dirty="0"/>
              <a:t>Czarnik, Turek 2015, s. 35])</a:t>
            </a:r>
            <a:endParaRPr lang="en-US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83483872"/>
              </p:ext>
            </p:extLst>
          </p:nvPr>
        </p:nvGraphicFramePr>
        <p:xfrm>
          <a:off x="838200" y="3189513"/>
          <a:ext cx="4778829" cy="2710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4944"/>
                <a:gridCol w="1051210"/>
                <a:gridCol w="1332675"/>
              </a:tblGrid>
              <a:tr h="31162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pl-PL" sz="2000" dirty="0">
                          <a:effectLst/>
                        </a:rPr>
                        <a:t>Wiek 18-24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Kobiety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  <a:tr h="96383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Zatrudnieni na czas określony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 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31%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36%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  <a:tr h="1391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Zatrudnieni na umowę cywilno-prawną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30%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19%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</a:tbl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07082856"/>
              </p:ext>
            </p:extLst>
          </p:nvPr>
        </p:nvGraphicFramePr>
        <p:xfrm>
          <a:off x="6172200" y="3276599"/>
          <a:ext cx="5181600" cy="2710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1943"/>
                <a:gridCol w="1254661"/>
                <a:gridCol w="1444996"/>
              </a:tblGrid>
              <a:tr h="229151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Wiek 25-34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Kobiety: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  <a:tr h="75344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Zatrudnieni na czas określony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 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23%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24%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  <a:tr h="1023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Zatrudnieni na umowę cywilno-prawną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 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</a:rPr>
                        <a:t>9%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8%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55" marR="64755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124430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92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>Dysproporcja między zarobkami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kobiet i mężczyzn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z wykształceniem zasadniczym zawodowym</a:t>
            </a:r>
            <a:endParaRPr lang="pl-PL" sz="3600" dirty="0">
              <a:solidFill>
                <a:srgbClr val="C0000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04252" y="1825625"/>
            <a:ext cx="7149548" cy="4351338"/>
          </a:xfrm>
        </p:spPr>
        <p:txBody>
          <a:bodyPr/>
          <a:lstStyle/>
          <a:p>
            <a:pPr marL="2286000" lvl="5" indent="0">
              <a:buNone/>
            </a:pPr>
            <a:endParaRPr lang="pl-PL" sz="3200" dirty="0" smtClean="0"/>
          </a:p>
          <a:p>
            <a:pPr marL="2286000" lvl="5" indent="0">
              <a:buNone/>
            </a:pPr>
            <a:r>
              <a:rPr lang="pl-PL" sz="3200" dirty="0" smtClean="0"/>
              <a:t>Dysproporcja między zarobkami w tej grupie wykształcenia jest znacznie większa niż średnia </a:t>
            </a:r>
          </a:p>
          <a:p>
            <a:pPr marL="2286000" lvl="5" indent="0">
              <a:buNone/>
            </a:pPr>
            <a:r>
              <a:rPr lang="pl-PL" sz="3200" dirty="0" smtClean="0"/>
              <a:t>i wynosi ponad 30%</a:t>
            </a:r>
            <a:endParaRPr lang="pl-PL" sz="3200" dirty="0"/>
          </a:p>
        </p:txBody>
      </p:sp>
      <p:pic>
        <p:nvPicPr>
          <p:cNvPr id="5" name="Shape 44"/>
          <p:cNvPicPr preferRelativeResize="0">
            <a:picLocks noGrp="1"/>
          </p:cNvPicPr>
          <p:nvPr>
            <p:ph sz="half"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8200" y="1863884"/>
            <a:ext cx="5181600" cy="4274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213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50084"/>
          </a:xfrm>
        </p:spPr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>Relacje przeciętnych wynagrodzeń brutto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        kobiet w stosunku do wynagrodzeń mężczyzn (GUS) 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2800" dirty="0" smtClean="0"/>
              <a:t>Ogółem pracujący                      Z wykształceniem ZZ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14296696"/>
              </p:ext>
            </p:extLst>
          </p:nvPr>
        </p:nvGraphicFramePr>
        <p:xfrm>
          <a:off x="413657" y="2245298"/>
          <a:ext cx="6041571" cy="392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03469929"/>
              </p:ext>
            </p:extLst>
          </p:nvPr>
        </p:nvGraphicFramePr>
        <p:xfrm>
          <a:off x="6172200" y="2255198"/>
          <a:ext cx="5181600" cy="392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815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dirty="0" smtClean="0">
                <a:solidFill>
                  <a:srgbClr val="C00000"/>
                </a:solidFill>
              </a:rPr>
              <a:t>Wynagrodzenia brutto kobiet i mężczyzn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z wykształceniem ZZ w 2012 r. (GUS)</a:t>
            </a:r>
            <a:r>
              <a:rPr lang="pl-PL" sz="3600" dirty="0">
                <a:solidFill>
                  <a:srgbClr val="C00000"/>
                </a:solidFill>
              </a:rPr>
              <a:t/>
            </a:r>
            <a:br>
              <a:rPr lang="pl-PL" sz="3600" dirty="0">
                <a:solidFill>
                  <a:srgbClr val="C00000"/>
                </a:solidFill>
              </a:rPr>
            </a:br>
            <a:r>
              <a:rPr lang="pl-PL" b="1" dirty="0"/>
              <a:t> 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051988"/>
              </p:ext>
            </p:extLst>
          </p:nvPr>
        </p:nvGraphicFramePr>
        <p:xfrm>
          <a:off x="1074420" y="2068830"/>
          <a:ext cx="8721090" cy="3886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4520"/>
                <a:gridCol w="1478774"/>
                <a:gridCol w="2235529"/>
                <a:gridCol w="1680617"/>
                <a:gridCol w="1451650"/>
              </a:tblGrid>
              <a:tr h="853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Kobiety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Mężczyźni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Różnica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%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19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Przeciętne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2145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3103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958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31%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19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Sektor publiczny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2221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3870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1649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43%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69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Sektor prywatny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2120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2930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810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28%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87625" y="3290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pl-PL" altLang="pl-PL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777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dirty="0" smtClean="0">
                <a:solidFill>
                  <a:srgbClr val="C00000"/>
                </a:solidFill>
              </a:rPr>
              <a:t>Relacje przeciętnych wynagrodzeń kobiet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C00000"/>
                </a:solidFill>
              </a:rPr>
              <a:t>w stosunku do wynagrodzeń mężczyzn wg wieku, w 2012 (GUS)(%)</a:t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b="1" dirty="0"/>
              <a:t> 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340574"/>
              </p:ext>
            </p:extLst>
          </p:nvPr>
        </p:nvGraphicFramePr>
        <p:xfrm>
          <a:off x="500743" y="192359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4362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5410" y="258353"/>
            <a:ext cx="10515600" cy="1325563"/>
          </a:xfrm>
        </p:spPr>
        <p:txBody>
          <a:bodyPr/>
          <a:lstStyle/>
          <a:p>
            <a:pPr algn="ctr"/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dirty="0" smtClean="0">
                <a:solidFill>
                  <a:srgbClr val="C00000"/>
                </a:solidFill>
              </a:rPr>
              <a:t>Wynagrodzenia godzinowe kobiet i mężczyzn </a:t>
            </a:r>
            <a:br>
              <a:rPr lang="pl-PL" sz="3200" dirty="0" smtClean="0">
                <a:solidFill>
                  <a:srgbClr val="C00000"/>
                </a:solidFill>
              </a:rPr>
            </a:br>
            <a:r>
              <a:rPr lang="pl-PL" sz="3200" dirty="0" smtClean="0">
                <a:solidFill>
                  <a:srgbClr val="C00000"/>
                </a:solidFill>
              </a:rPr>
              <a:t>z wykształceniem ZZ w 2012 (GUS)</a:t>
            </a:r>
            <a:endParaRPr lang="pl-PL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750976"/>
              </p:ext>
            </p:extLst>
          </p:nvPr>
        </p:nvGraphicFramePr>
        <p:xfrm>
          <a:off x="1943100" y="1805941"/>
          <a:ext cx="9109710" cy="426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7380"/>
                <a:gridCol w="1485900"/>
                <a:gridCol w="2194560"/>
                <a:gridCol w="1611630"/>
                <a:gridCol w="1920240"/>
              </a:tblGrid>
              <a:tr h="6258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Kobiety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Mężczyźni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Różnica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12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Przeciętne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11,59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16,52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4,93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30%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12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Sektor publiczny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12,11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20,58 zł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8,47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41%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12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Sektor prywatny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11,42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15,61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>
                          <a:effectLst/>
                        </a:rPr>
                        <a:t>4,19 zł</a:t>
                      </a:r>
                      <a:endParaRPr lang="pl-PL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27%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206909" y="-386258"/>
            <a:ext cx="15398910" cy="1289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26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2950" y="369332"/>
            <a:ext cx="11365230" cy="1198693"/>
          </a:xfrm>
        </p:spPr>
        <p:txBody>
          <a:bodyPr/>
          <a:lstStyle/>
          <a:p>
            <a:pPr algn="ctr"/>
            <a:r>
              <a:rPr lang="pl-PL" sz="3200" b="1" dirty="0" smtClean="0">
                <a:solidFill>
                  <a:srgbClr val="C00000"/>
                </a:solidFill>
              </a:rPr>
              <a:t/>
            </a:r>
            <a:br>
              <a:rPr lang="pl-PL" sz="3200" b="1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C00000"/>
                </a:solidFill>
              </a:rPr>
              <a:t>Liczba </a:t>
            </a:r>
            <a:r>
              <a:rPr lang="pl-PL" sz="2800" dirty="0">
                <a:solidFill>
                  <a:srgbClr val="C00000"/>
                </a:solidFill>
              </a:rPr>
              <a:t>pracujących oraz wynagrodzenia </a:t>
            </a: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C00000"/>
                </a:solidFill>
              </a:rPr>
              <a:t>kobiet </a:t>
            </a:r>
            <a:r>
              <a:rPr lang="pl-PL" sz="2800" dirty="0">
                <a:solidFill>
                  <a:srgbClr val="C00000"/>
                </a:solidFill>
              </a:rPr>
              <a:t>i mężczyzn z </a:t>
            </a:r>
            <a:r>
              <a:rPr lang="pl-PL" sz="2800" dirty="0" err="1" smtClean="0">
                <a:solidFill>
                  <a:srgbClr val="C00000"/>
                </a:solidFill>
              </a:rPr>
              <a:t>wykszt</a:t>
            </a:r>
            <a:r>
              <a:rPr lang="pl-PL" sz="2800" dirty="0" smtClean="0">
                <a:solidFill>
                  <a:srgbClr val="C00000"/>
                </a:solidFill>
              </a:rPr>
              <a:t>. ZZ</a:t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C00000"/>
                </a:solidFill>
              </a:rPr>
              <a:t> </a:t>
            </a:r>
            <a:r>
              <a:rPr lang="pl-PL" sz="2800" dirty="0">
                <a:solidFill>
                  <a:srgbClr val="C00000"/>
                </a:solidFill>
              </a:rPr>
              <a:t>w wybranych zawodach zdominowanych przez mężczyzn w 2012 r</a:t>
            </a:r>
            <a:r>
              <a:rPr lang="pl-PL" sz="2800" dirty="0" smtClean="0">
                <a:solidFill>
                  <a:srgbClr val="C00000"/>
                </a:solidFill>
              </a:rPr>
              <a:t>. (GUS</a:t>
            </a:r>
            <a:r>
              <a:rPr lang="pl-PL" sz="2800" b="1" dirty="0" smtClean="0">
                <a:solidFill>
                  <a:srgbClr val="C00000"/>
                </a:solidFill>
              </a:rPr>
              <a:t>)</a:t>
            </a:r>
            <a:r>
              <a:rPr lang="pl-PL" sz="2800" dirty="0">
                <a:solidFill>
                  <a:srgbClr val="C00000"/>
                </a:solidFill>
              </a:rPr>
              <a:t/>
            </a:r>
            <a:br>
              <a:rPr lang="pl-PL" sz="2800" dirty="0">
                <a:solidFill>
                  <a:srgbClr val="C00000"/>
                </a:solidFill>
              </a:rPr>
            </a:b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397154"/>
              </p:ext>
            </p:extLst>
          </p:nvPr>
        </p:nvGraphicFramePr>
        <p:xfrm>
          <a:off x="617219" y="1657350"/>
          <a:ext cx="10530841" cy="4866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7799"/>
                <a:gridCol w="1250842"/>
                <a:gridCol w="1250842"/>
                <a:gridCol w="1250842"/>
                <a:gridCol w="1122927"/>
                <a:gridCol w="1797589"/>
              </a:tblGrid>
              <a:tr h="11647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Wybrane prace i zawody zdominowane przez mężczyzn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err="1">
                          <a:effectLst/>
                        </a:rPr>
                        <a:t>Liczba</a:t>
                      </a:r>
                      <a:r>
                        <a:rPr lang="en-GB" sz="1800" b="0" dirty="0">
                          <a:effectLst/>
                        </a:rPr>
                        <a:t> </a:t>
                      </a:r>
                      <a:r>
                        <a:rPr lang="en-GB" sz="1800" b="0" dirty="0" err="1">
                          <a:effectLst/>
                        </a:rPr>
                        <a:t>pracujących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Przeciętne wynagrodzenie miesięczne brutto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w PLN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Relacja wynagrodzenia kobiet do wynagrodzenia mężczyzn %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 smtClean="0">
                          <a:effectLst/>
                        </a:rPr>
                        <a:t>mężczyźni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</a:rPr>
                        <a:t>kobiety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 smtClean="0">
                          <a:effectLst/>
                        </a:rPr>
                        <a:t>mężczyźni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</a:rPr>
                        <a:t>kobiety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Gospodarze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obiektów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18 776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12 181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2228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1983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1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Kierowcy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operatorzy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pojazdów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208 631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4 148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2918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3056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105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1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Kierowcy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ciężarówek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autobusów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110 731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489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2769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3439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124</a:t>
                      </a:r>
                      <a:endParaRPr lang="pl-P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Kowale</a:t>
                      </a:r>
                      <a:r>
                        <a:rPr lang="en-GB" sz="1800" dirty="0">
                          <a:effectLst/>
                        </a:rPr>
                        <a:t>, </a:t>
                      </a:r>
                      <a:r>
                        <a:rPr lang="en-GB" sz="1800" dirty="0" err="1">
                          <a:effectLst/>
                        </a:rPr>
                        <a:t>ślusarze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104 062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4 130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3296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2577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78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Ładowacze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nieczystości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39 880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22 805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2616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2131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81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Operatorzy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maszyn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urządzeń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372 062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56 667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3329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2551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77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Robotnicy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budowlani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138 108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1 806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2819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2530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90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Robotnicy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poligrafii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6 357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3 559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3090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2095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68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0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Robotnicy</a:t>
                      </a:r>
                      <a:r>
                        <a:rPr lang="en-GB" sz="1800" dirty="0">
                          <a:effectLst/>
                        </a:rPr>
                        <a:t> w </a:t>
                      </a:r>
                      <a:r>
                        <a:rPr lang="en-GB" sz="1800" dirty="0" err="1">
                          <a:effectLst/>
                        </a:rPr>
                        <a:t>przetwórstwie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spożywczym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40 846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25 491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2381</a:t>
                      </a:r>
                      <a:endParaRPr lang="pl-PL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2214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93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452514" y="17008"/>
            <a:ext cx="22287493" cy="352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17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PODSUMOWANIE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Poprawa </a:t>
            </a:r>
            <a:r>
              <a:rPr lang="pl-PL" b="1" dirty="0"/>
              <a:t>na rynku pracy w latach 2010-15 nie dotyczy kobiet w wykształceniem ZZ </a:t>
            </a:r>
            <a:endParaRPr lang="pl-PL" b="1" dirty="0" smtClean="0"/>
          </a:p>
          <a:p>
            <a:pPr lvl="1"/>
            <a:r>
              <a:rPr lang="pl-PL" dirty="0" smtClean="0"/>
              <a:t>wskaźniki </a:t>
            </a:r>
            <a:r>
              <a:rPr lang="pl-PL" dirty="0"/>
              <a:t>zatrudnienia zmniejszyły się z 44,6% do 43,4%; </a:t>
            </a:r>
            <a:endParaRPr lang="pl-PL" dirty="0" smtClean="0"/>
          </a:p>
          <a:p>
            <a:pPr lvl="1"/>
            <a:r>
              <a:rPr lang="pl-PL" dirty="0" smtClean="0"/>
              <a:t>dla </a:t>
            </a:r>
            <a:r>
              <a:rPr lang="pl-PL" dirty="0"/>
              <a:t>ogółu kobiet zwiększyły się z 42,2% do 43,4%</a:t>
            </a:r>
          </a:p>
          <a:p>
            <a:r>
              <a:rPr lang="pl-PL" b="1" dirty="0" smtClean="0"/>
              <a:t>Dyskryminacja płacowa </a:t>
            </a:r>
            <a:r>
              <a:rPr lang="pl-PL" b="1" dirty="0"/>
              <a:t>kobiet z wykształceniem ZZ </a:t>
            </a:r>
            <a:endParaRPr lang="pl-PL" dirty="0"/>
          </a:p>
          <a:p>
            <a:pPr lvl="1"/>
            <a:r>
              <a:rPr lang="pl-PL" sz="2400" dirty="0"/>
              <a:t>r</a:t>
            </a:r>
            <a:r>
              <a:rPr lang="pl-PL" sz="2400" dirty="0" smtClean="0"/>
              <a:t>óżnica </a:t>
            </a:r>
            <a:r>
              <a:rPr lang="pl-PL" sz="2400" dirty="0"/>
              <a:t>płacowa w tej grupie wykształcenia jest stosunkowo największa (31</a:t>
            </a:r>
            <a:r>
              <a:rPr lang="pl-PL" sz="2400" dirty="0" smtClean="0"/>
              <a:t>%)</a:t>
            </a:r>
          </a:p>
          <a:p>
            <a:pPr lvl="1"/>
            <a:r>
              <a:rPr lang="pl-PL" dirty="0" smtClean="0"/>
              <a:t>dysproporcja </a:t>
            </a:r>
            <a:r>
              <a:rPr lang="pl-PL" dirty="0"/>
              <a:t>płacowa ze względu na płeć w sektorze publicznym jest wyraźnie większa niż w sektorze prywatnym (43</a:t>
            </a:r>
            <a:r>
              <a:rPr lang="pl-PL" dirty="0" smtClean="0"/>
              <a:t>%)</a:t>
            </a:r>
          </a:p>
          <a:p>
            <a:pPr lvl="1"/>
            <a:r>
              <a:rPr lang="pl-PL" dirty="0" smtClean="0"/>
              <a:t>wynagrodzenia </a:t>
            </a:r>
            <a:r>
              <a:rPr lang="pl-PL" dirty="0"/>
              <a:t>oferowane kobietom są b. niskie; jest to jedna z przyczyn nie podejmowania przez nie pracy </a:t>
            </a:r>
          </a:p>
        </p:txBody>
      </p:sp>
    </p:spTree>
    <p:extLst>
      <p:ext uri="{BB962C8B-B14F-4D97-AF65-F5344CB8AC3E}">
        <p14:creationId xmlns:p14="http://schemas.microsoft.com/office/powerpoint/2010/main" val="1898264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PODSUMOWANIE I WNIOSKI</a:t>
            </a:r>
            <a:br>
              <a:rPr lang="pl-PL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 smtClean="0"/>
              <a:t>Konsekwencje </a:t>
            </a:r>
            <a:r>
              <a:rPr lang="pl-PL" b="1" dirty="0"/>
              <a:t>umów tymczasowych dla </a:t>
            </a:r>
            <a:r>
              <a:rPr lang="pl-PL" b="1" dirty="0" smtClean="0"/>
              <a:t>kobiet</a:t>
            </a:r>
            <a:endParaRPr lang="pl-PL" dirty="0"/>
          </a:p>
          <a:p>
            <a:pPr lvl="1"/>
            <a:r>
              <a:rPr lang="pl-PL" dirty="0" smtClean="0"/>
              <a:t>częstsze</a:t>
            </a:r>
            <a:r>
              <a:rPr lang="pl-PL" b="1" dirty="0" smtClean="0"/>
              <a:t> </a:t>
            </a:r>
            <a:r>
              <a:rPr lang="pl-PL" dirty="0"/>
              <a:t>umowy na czas określony i umowy cywilno-prawne niż w przypadku </a:t>
            </a:r>
            <a:r>
              <a:rPr lang="pl-PL" dirty="0" smtClean="0"/>
              <a:t>mężczyzn</a:t>
            </a:r>
          </a:p>
          <a:p>
            <a:pPr lvl="1"/>
            <a:r>
              <a:rPr lang="pl-PL" dirty="0" smtClean="0"/>
              <a:t>brak </a:t>
            </a:r>
            <a:r>
              <a:rPr lang="pl-PL" dirty="0"/>
              <a:t>umów o pracę </a:t>
            </a:r>
            <a:r>
              <a:rPr lang="pl-PL" dirty="0" smtClean="0"/>
              <a:t>na czas nieokreślony jest </a:t>
            </a:r>
            <a:r>
              <a:rPr lang="pl-PL" dirty="0"/>
              <a:t>znacznie bardziej niekorzystny dla kobiet niż dla </a:t>
            </a:r>
            <a:r>
              <a:rPr lang="pl-PL" dirty="0" smtClean="0"/>
              <a:t>mężczyzn, np. w </a:t>
            </a:r>
            <a:r>
              <a:rPr lang="pl-PL" dirty="0"/>
              <a:t>przypadku </a:t>
            </a:r>
            <a:r>
              <a:rPr lang="pl-PL" dirty="0" smtClean="0"/>
              <a:t>urodzenia dziecka pozostają </a:t>
            </a:r>
            <a:r>
              <a:rPr lang="pl-PL" dirty="0"/>
              <a:t>bez środków do </a:t>
            </a:r>
            <a:r>
              <a:rPr lang="pl-PL" dirty="0" smtClean="0"/>
              <a:t>życia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918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PODSUMOWANIE I WNIOSKI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Pozytywne strony pracy kobiet </a:t>
            </a:r>
            <a:r>
              <a:rPr lang="pl-PL" b="1" dirty="0"/>
              <a:t>w zawodach zdominowanych przez </a:t>
            </a:r>
            <a:r>
              <a:rPr lang="pl-PL" b="1" dirty="0" smtClean="0"/>
              <a:t>mężczyzn</a:t>
            </a:r>
            <a:endParaRPr lang="pl-PL" dirty="0"/>
          </a:p>
          <a:p>
            <a:pPr lvl="1"/>
            <a:r>
              <a:rPr lang="pl-PL" dirty="0" smtClean="0"/>
              <a:t>większe </a:t>
            </a:r>
            <a:r>
              <a:rPr lang="pl-PL" dirty="0"/>
              <a:t>zarobki niż w zawodach zdominowanych przez </a:t>
            </a:r>
            <a:r>
              <a:rPr lang="pl-PL" dirty="0" smtClean="0"/>
              <a:t>kobiety</a:t>
            </a:r>
          </a:p>
          <a:p>
            <a:pPr lvl="1"/>
            <a:r>
              <a:rPr lang="pl-PL" dirty="0" smtClean="0"/>
              <a:t>mniejsze </a:t>
            </a:r>
            <a:r>
              <a:rPr lang="pl-PL" dirty="0"/>
              <a:t>różnice płacowe między kobietami i </a:t>
            </a:r>
            <a:r>
              <a:rPr lang="pl-PL" dirty="0" smtClean="0"/>
              <a:t>mężczyznami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raca zgodna z zainteresowaniami/pasją; </a:t>
            </a:r>
            <a:r>
              <a:rPr lang="pl-PL" dirty="0"/>
              <a:t>silne </a:t>
            </a:r>
            <a:r>
              <a:rPr lang="pl-PL" dirty="0" smtClean="0"/>
              <a:t>osobowości/motywacje</a:t>
            </a:r>
            <a:endParaRPr lang="pl-PL" dirty="0"/>
          </a:p>
          <a:p>
            <a:r>
              <a:rPr lang="pl-PL" b="1" dirty="0" smtClean="0"/>
              <a:t>Bariery </a:t>
            </a:r>
            <a:r>
              <a:rPr lang="pl-PL" b="1" dirty="0"/>
              <a:t>dla kobiet w dostępie do zawodów zdominowanych przez </a:t>
            </a:r>
            <a:r>
              <a:rPr lang="pl-PL" b="1" dirty="0" smtClean="0"/>
              <a:t>mężczyzn</a:t>
            </a:r>
            <a:endParaRPr lang="pl-PL" dirty="0"/>
          </a:p>
          <a:p>
            <a:pPr lvl="1"/>
            <a:r>
              <a:rPr lang="pl-PL" dirty="0" smtClean="0"/>
              <a:t>silne </a:t>
            </a:r>
            <a:r>
              <a:rPr lang="pl-PL" dirty="0"/>
              <a:t>stereotypy związane z podziałem na </a:t>
            </a:r>
            <a:r>
              <a:rPr lang="pl-PL" dirty="0" smtClean="0"/>
              <a:t>zawody tzw. „męskie” </a:t>
            </a:r>
            <a:r>
              <a:rPr lang="pl-PL" dirty="0"/>
              <a:t>i </a:t>
            </a:r>
            <a:r>
              <a:rPr lang="pl-PL" dirty="0" smtClean="0"/>
              <a:t>„kobiece” wśród pracodawców, jak również rodziców, nauczycieli, doradców zawodowych i samych kobiet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136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300" y="1371599"/>
            <a:ext cx="10515600" cy="1845130"/>
          </a:xfrm>
        </p:spPr>
        <p:txBody>
          <a:bodyPr/>
          <a:lstStyle/>
          <a:p>
            <a:pPr algn="ctr"/>
            <a:r>
              <a:rPr lang="pl-PL" dirty="0"/>
              <a:t/>
            </a:r>
            <a:br>
              <a:rPr lang="pl-PL" dirty="0"/>
            </a:br>
            <a:r>
              <a:rPr lang="pl-PL" sz="4800" dirty="0" smtClean="0">
                <a:solidFill>
                  <a:srgbClr val="C00000"/>
                </a:solidFill>
              </a:rPr>
              <a:t>Dyskryminacja krzyżowa </a:t>
            </a:r>
            <a:br>
              <a:rPr lang="pl-PL" sz="4800" dirty="0" smtClean="0">
                <a:solidFill>
                  <a:srgbClr val="C00000"/>
                </a:solidFill>
              </a:rPr>
            </a:br>
            <a:r>
              <a:rPr lang="pl-PL" sz="4800" dirty="0" smtClean="0">
                <a:solidFill>
                  <a:srgbClr val="C00000"/>
                </a:solidFill>
              </a:rPr>
              <a:t>Płeć a szkolnictwo zasadnicze zawodowe</a:t>
            </a:r>
            <a:r>
              <a:rPr lang="pl-PL" dirty="0">
                <a:latin typeface="+mn-lt"/>
              </a:rPr>
              <a:t/>
            </a:r>
            <a:br>
              <a:rPr lang="pl-PL" dirty="0"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80836" y="2383971"/>
            <a:ext cx="10515600" cy="3656693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algn="ctr"/>
            <a:r>
              <a:rPr lang="pl-PL" sz="4000" dirty="0" smtClean="0"/>
              <a:t>Projekt realizowany w </a:t>
            </a:r>
            <a:r>
              <a:rPr lang="pl-PL" sz="4000" dirty="0"/>
              <a:t>ramach programu </a:t>
            </a:r>
            <a:endParaRPr lang="pl-PL" sz="4000" dirty="0" smtClean="0"/>
          </a:p>
          <a:p>
            <a:pPr algn="ctr"/>
            <a:r>
              <a:rPr lang="pl-PL" sz="4000" i="1" dirty="0" smtClean="0"/>
              <a:t>Obywatele </a:t>
            </a:r>
            <a:r>
              <a:rPr lang="pl-PL" sz="4000" i="1" dirty="0"/>
              <a:t>dla Demokracji </a:t>
            </a:r>
            <a:r>
              <a:rPr lang="pl-PL" sz="4000" dirty="0"/>
              <a:t>finansowanego z funduszy EOG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0931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800" dirty="0" smtClean="0">
                <a:solidFill>
                  <a:srgbClr val="C00000"/>
                </a:solidFill>
              </a:rPr>
              <a:t>Dane statystyczne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Dotyczące </a:t>
            </a:r>
            <a:r>
              <a:rPr lang="pl-PL" b="1" dirty="0"/>
              <a:t>rynku </a:t>
            </a:r>
            <a:r>
              <a:rPr lang="pl-PL" b="1" dirty="0" smtClean="0"/>
              <a:t>pracy</a:t>
            </a:r>
          </a:p>
          <a:p>
            <a:pPr lvl="1"/>
            <a:r>
              <a:rPr lang="pl-PL" dirty="0" smtClean="0"/>
              <a:t>Dane  </a:t>
            </a:r>
            <a:r>
              <a:rPr lang="pl-PL" dirty="0"/>
              <a:t>z  kwartalnego  badania </a:t>
            </a:r>
            <a:r>
              <a:rPr lang="pl-PL" dirty="0" smtClean="0"/>
              <a:t>aktywności  ekonomicznej </a:t>
            </a:r>
            <a:r>
              <a:rPr lang="pl-PL" dirty="0"/>
              <a:t>ludności  Polski  (dla  lat  2010–2015) </a:t>
            </a:r>
            <a:r>
              <a:rPr lang="pl-PL" dirty="0" smtClean="0"/>
              <a:t>BAEL, GUS</a:t>
            </a:r>
          </a:p>
          <a:p>
            <a:pPr lvl="1"/>
            <a:r>
              <a:rPr lang="pl-PL" dirty="0" smtClean="0"/>
              <a:t>Dane dotyczące 2015 roku dotyczą I kwartału, BAEL, GUS </a:t>
            </a:r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 smtClean="0"/>
              <a:t>Dotyczące </a:t>
            </a:r>
            <a:r>
              <a:rPr lang="pl-PL" b="1" dirty="0"/>
              <a:t>wynagrodzeń</a:t>
            </a:r>
          </a:p>
          <a:p>
            <a:pPr lvl="1"/>
            <a:r>
              <a:rPr lang="pl-PL" dirty="0" smtClean="0"/>
              <a:t>Dane prowadzonego  </a:t>
            </a:r>
            <a:r>
              <a:rPr lang="pl-PL" dirty="0"/>
              <a:t>przez  GUS  co  dwa  lata  na  reprezentatywnej  próbie  przedsiębiorstw </a:t>
            </a:r>
            <a:r>
              <a:rPr lang="pl-PL" dirty="0" smtClean="0"/>
              <a:t>zatrudniających  </a:t>
            </a:r>
            <a:r>
              <a:rPr lang="pl-PL" dirty="0"/>
              <a:t>10  i  więcej  osób  (dla  lat  2006,  2008,  2010  i  2012</a:t>
            </a:r>
            <a:r>
              <a:rPr lang="pl-PL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0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6364" y="408213"/>
            <a:ext cx="10515600" cy="1518557"/>
          </a:xfrm>
        </p:spPr>
        <p:txBody>
          <a:bodyPr/>
          <a:lstStyle/>
          <a:p>
            <a:pPr algn="ctr"/>
            <a:r>
              <a:rPr lang="pl-PL" sz="4400" dirty="0" smtClean="0">
                <a:solidFill>
                  <a:srgbClr val="C00000"/>
                </a:solidFill>
              </a:rPr>
              <a:t>Aktywność zawodowa kobiet </a:t>
            </a:r>
            <a:br>
              <a:rPr lang="pl-PL" sz="4400" dirty="0" smtClean="0">
                <a:solidFill>
                  <a:srgbClr val="C00000"/>
                </a:solidFill>
              </a:rPr>
            </a:br>
            <a:r>
              <a:rPr lang="pl-PL" sz="4400" dirty="0" smtClean="0">
                <a:solidFill>
                  <a:srgbClr val="C00000"/>
                </a:solidFill>
              </a:rPr>
              <a:t>z wykształceniem ZZ w latach 1992-2015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7271" y="2139042"/>
            <a:ext cx="10515600" cy="4049487"/>
          </a:xfrm>
        </p:spPr>
        <p:txBody>
          <a:bodyPr/>
          <a:lstStyle/>
          <a:p>
            <a:r>
              <a:rPr lang="pl-PL" sz="3200" b="1" dirty="0" smtClean="0"/>
              <a:t>Okres </a:t>
            </a:r>
            <a:r>
              <a:rPr lang="pl-PL" sz="3200" b="1" dirty="0"/>
              <a:t>transformacji 1992 -</a:t>
            </a:r>
            <a:r>
              <a:rPr lang="pl-PL" sz="3200" b="1" dirty="0" smtClean="0"/>
              <a:t>2002 </a:t>
            </a:r>
            <a:r>
              <a:rPr lang="pl-PL" sz="3200" dirty="0"/>
              <a:t>(</a:t>
            </a:r>
            <a:r>
              <a:rPr lang="pl-PL" sz="2000" dirty="0" smtClean="0"/>
              <a:t>GUS, 2002</a:t>
            </a:r>
            <a:r>
              <a:rPr lang="pl-PL" sz="3200" dirty="0" smtClean="0"/>
              <a:t>):</a:t>
            </a:r>
            <a:r>
              <a:rPr lang="pl-PL" sz="3200" b="1" dirty="0" smtClean="0"/>
              <a:t> </a:t>
            </a:r>
            <a:endParaRPr lang="pl-PL" sz="3200" b="1" dirty="0"/>
          </a:p>
          <a:p>
            <a:pPr marL="571500" indent="-571500">
              <a:buFontTx/>
              <a:buChar char="-"/>
            </a:pPr>
            <a:r>
              <a:rPr lang="pl-PL" sz="3600" dirty="0"/>
              <a:t>s</a:t>
            </a:r>
            <a:r>
              <a:rPr lang="pl-PL" sz="3600" dirty="0" smtClean="0"/>
              <a:t>padek </a:t>
            </a:r>
            <a:r>
              <a:rPr lang="pl-PL" sz="3600" dirty="0"/>
              <a:t>o ponad 10pp </a:t>
            </a:r>
            <a:endParaRPr lang="pl-PL" sz="3600" dirty="0" smtClean="0"/>
          </a:p>
          <a:p>
            <a:pPr marL="571500" indent="-571500">
              <a:buFontTx/>
              <a:buChar char="-"/>
            </a:pPr>
            <a:r>
              <a:rPr lang="pl-PL" sz="2800" dirty="0" smtClean="0"/>
              <a:t>kobiety </a:t>
            </a:r>
            <a:r>
              <a:rPr lang="pl-PL" sz="2800" dirty="0"/>
              <a:t>z wykształceniem </a:t>
            </a:r>
            <a:r>
              <a:rPr lang="pl-PL" sz="2800" dirty="0" smtClean="0"/>
              <a:t>wyższym - spadek </a:t>
            </a:r>
            <a:r>
              <a:rPr lang="pl-PL" sz="2800" dirty="0"/>
              <a:t>o </a:t>
            </a:r>
            <a:r>
              <a:rPr lang="pl-PL" sz="2800" dirty="0" smtClean="0"/>
              <a:t>2pp</a:t>
            </a:r>
            <a:endParaRPr lang="pl-PL" sz="2800" dirty="0"/>
          </a:p>
          <a:p>
            <a:pPr lvl="0"/>
            <a:r>
              <a:rPr lang="pl-PL" sz="1600" dirty="0"/>
              <a:t> </a:t>
            </a:r>
            <a:r>
              <a:rPr lang="pl-PL" sz="1600" dirty="0" smtClean="0"/>
              <a:t>           </a:t>
            </a:r>
          </a:p>
          <a:p>
            <a:pPr lvl="0"/>
            <a:r>
              <a:rPr lang="pl-PL" sz="3200" b="1" dirty="0" smtClean="0"/>
              <a:t>Lata </a:t>
            </a:r>
            <a:r>
              <a:rPr lang="pl-PL" sz="3200" b="1" dirty="0"/>
              <a:t>2010- 2015:</a:t>
            </a:r>
          </a:p>
          <a:p>
            <a:pPr marL="571500" indent="-571500">
              <a:buFontTx/>
              <a:buChar char="-"/>
            </a:pPr>
            <a:r>
              <a:rPr lang="pl-PL" sz="3600" dirty="0" smtClean="0"/>
              <a:t>spadek </a:t>
            </a:r>
            <a:r>
              <a:rPr lang="pl-PL" sz="3600" dirty="0"/>
              <a:t>o 3pp   </a:t>
            </a:r>
            <a:endParaRPr lang="pl-PL" sz="2800" dirty="0"/>
          </a:p>
          <a:p>
            <a:pPr marL="457200" indent="-457200">
              <a:buFontTx/>
              <a:buChar char="-"/>
            </a:pPr>
            <a:r>
              <a:rPr lang="pl-PL" sz="2800" dirty="0" smtClean="0"/>
              <a:t>ogółem kobiety - wzrost o 1 </a:t>
            </a:r>
            <a:r>
              <a:rPr lang="pl-PL" sz="2800" dirty="0" err="1" smtClean="0"/>
              <a:t>pp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5942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>Aktywność ekonomiczna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kobiet i mężczyzn z wykształceniem ZZ (GUS)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9845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Kobiety: </a:t>
            </a:r>
            <a:r>
              <a:rPr lang="pl-PL" sz="2000" dirty="0" smtClean="0"/>
              <a:t>spadek aktywności zawodowej o 3 </a:t>
            </a:r>
            <a:r>
              <a:rPr lang="pl-PL" sz="2000" dirty="0" err="1" smtClean="0"/>
              <a:t>pp</a:t>
            </a:r>
            <a:r>
              <a:rPr lang="pl-PL" sz="2000" dirty="0" smtClean="0"/>
              <a:t>; (ogół kobiet: wzrost o 1pp)</a:t>
            </a:r>
          </a:p>
          <a:p>
            <a:r>
              <a:rPr lang="pl-PL" sz="2000" dirty="0"/>
              <a:t>Aktywność zawodowa </a:t>
            </a:r>
            <a:r>
              <a:rPr lang="pl-PL" sz="2000" dirty="0" smtClean="0"/>
              <a:t>wyższa niż średnia dla ogółu kobiet; </a:t>
            </a:r>
            <a:r>
              <a:rPr lang="pl-PL" sz="2000" dirty="0"/>
              <a:t>zatrudnienie </a:t>
            </a:r>
            <a:r>
              <a:rPr lang="pl-PL" sz="2000" dirty="0" smtClean="0"/>
              <a:t>niższe </a:t>
            </a:r>
            <a:r>
              <a:rPr lang="pl-PL" sz="2000" dirty="0"/>
              <a:t>niż </a:t>
            </a:r>
            <a:r>
              <a:rPr lang="pl-PL" sz="2000" dirty="0" smtClean="0"/>
              <a:t>średnia  </a:t>
            </a:r>
            <a:endParaRPr lang="en-US" sz="2000" dirty="0"/>
          </a:p>
          <a:p>
            <a:pPr marL="0" indent="0">
              <a:buNone/>
            </a:pPr>
            <a:r>
              <a:rPr lang="pl-PL" dirty="0" smtClean="0"/>
              <a:t>Mężczyźni: </a:t>
            </a:r>
            <a:r>
              <a:rPr lang="pl-PL" sz="2000" dirty="0" smtClean="0"/>
              <a:t>spadek aktywności zawodowej  o 3 </a:t>
            </a:r>
            <a:r>
              <a:rPr lang="pl-PL" sz="2000" dirty="0" err="1" smtClean="0"/>
              <a:t>pp</a:t>
            </a:r>
            <a:r>
              <a:rPr lang="pl-PL" sz="2000" dirty="0"/>
              <a:t>; (ogół mężczyzn wzrost o 1pp)</a:t>
            </a:r>
          </a:p>
          <a:p>
            <a:r>
              <a:rPr lang="pl-PL" sz="2000" dirty="0" smtClean="0"/>
              <a:t>Aktywność zawodowa i zatrudnienie wyższe niż średnia ogółu mężczyzn </a:t>
            </a:r>
          </a:p>
          <a:p>
            <a:pPr marL="0" indent="0">
              <a:buNone/>
            </a:pPr>
            <a:r>
              <a:rPr lang="pl-PL" sz="2000" b="1" dirty="0" smtClean="0"/>
              <a:t>Bezrobocie: </a:t>
            </a:r>
            <a:r>
              <a:rPr lang="pl-PL" sz="2000" dirty="0" smtClean="0"/>
              <a:t>spadek wśród kobiet i mężczyzn ale wyższe niż ogółu kobiet i mężczyzn </a:t>
            </a:r>
            <a:endParaRPr lang="en-US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925706"/>
              </p:ext>
            </p:extLst>
          </p:nvPr>
        </p:nvGraphicFramePr>
        <p:xfrm>
          <a:off x="1129392" y="3904735"/>
          <a:ext cx="9933215" cy="222481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91984"/>
                <a:gridCol w="1711802"/>
                <a:gridCol w="1386627"/>
                <a:gridCol w="1517159"/>
                <a:gridCol w="1386627"/>
                <a:gridCol w="1373788"/>
                <a:gridCol w="1365228"/>
              </a:tblGrid>
              <a:tr h="7539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Rok</a:t>
                      </a:r>
                      <a:endParaRPr lang="pl-P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Współczynniki aktywności zawodowej</a:t>
                      </a:r>
                      <a:endParaRPr lang="pl-P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Wskaźniki zatrudnienia</a:t>
                      </a:r>
                      <a:endParaRPr lang="pl-P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Stopa bezrobocia</a:t>
                      </a:r>
                      <a:endParaRPr lang="pl-PL" sz="2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83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 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Kobiety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Kobiety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 smtClean="0">
                          <a:effectLst/>
                        </a:rPr>
                        <a:t>Mężczyźni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Kobiety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683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2010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71,0 (63,2)*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52,0 (47,2)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62,5 (56,6)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44,6 (42,2)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11,9 (10,5)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14,2 (10,7)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683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2015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>
                          <a:effectLst/>
                        </a:rPr>
                        <a:t>68,0 (64,3)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</a:rPr>
                        <a:t>48,9 </a:t>
                      </a:r>
                      <a:r>
                        <a:rPr lang="pl-PL" sz="2000" dirty="0">
                          <a:effectLst/>
                        </a:rPr>
                        <a:t>(48,3)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60,7 (58,8)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43,4 (44,1)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10,7 (8,5)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11,1 (8,8)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53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>
                <a:solidFill>
                  <a:srgbClr val="C00000"/>
                </a:solidFill>
              </a:rPr>
              <a:t>Współczynniki aktywności zawodowej</a:t>
            </a:r>
            <a:br>
              <a:rPr lang="pl-PL" sz="3600" dirty="0">
                <a:solidFill>
                  <a:srgbClr val="C00000"/>
                </a:solidFill>
              </a:rPr>
            </a:br>
            <a:r>
              <a:rPr lang="pl-PL" sz="3600" dirty="0">
                <a:solidFill>
                  <a:srgbClr val="C00000"/>
                </a:solidFill>
              </a:rPr>
              <a:t> kobiet i mężczyzn wg poziomu wykształcenia</a:t>
            </a:r>
            <a:endParaRPr lang="pl-PL" sz="36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>
                <a:solidFill>
                  <a:srgbClr val="C00000"/>
                </a:solidFill>
              </a:rPr>
              <a:t>GUS, I kwartał 2015 (w %)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Aktywność zawodowa kobiet         z </a:t>
            </a:r>
            <a:r>
              <a:rPr lang="pl-PL" dirty="0"/>
              <a:t>wykształceniem ZZ </a:t>
            </a:r>
            <a:r>
              <a:rPr lang="pl-PL" dirty="0" smtClean="0"/>
              <a:t> wyższa        niż kobiet z wykształceniem średnim ogólnokształcącym           o 8pp</a:t>
            </a:r>
          </a:p>
          <a:p>
            <a:pPr marL="0" indent="0" algn="ctr">
              <a:buNone/>
            </a:pP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99285720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5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Struktura pracujących według płci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i poziomu wykształcenia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        </a:t>
            </a:r>
            <a:r>
              <a:rPr lang="pl-PL" sz="2400" dirty="0" smtClean="0">
                <a:solidFill>
                  <a:srgbClr val="C00000"/>
                </a:solidFill>
              </a:rPr>
              <a:t> GUS, 1 kwartał </a:t>
            </a:r>
            <a:r>
              <a:rPr lang="pl-PL" sz="2400" dirty="0">
                <a:solidFill>
                  <a:srgbClr val="C00000"/>
                </a:solidFill>
              </a:rPr>
              <a:t>2015 (w %)</a:t>
            </a:r>
            <a:br>
              <a:rPr lang="pl-PL" sz="2400" dirty="0">
                <a:solidFill>
                  <a:srgbClr val="C00000"/>
                </a:solidFill>
              </a:rPr>
            </a:b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0403459"/>
              </p:ext>
            </p:extLst>
          </p:nvPr>
        </p:nvGraphicFramePr>
        <p:xfrm>
          <a:off x="337931" y="1948069"/>
          <a:ext cx="6619461" cy="3256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7848"/>
                <a:gridCol w="920830"/>
                <a:gridCol w="755373"/>
                <a:gridCol w="1003853"/>
                <a:gridCol w="1043608"/>
                <a:gridCol w="894522"/>
                <a:gridCol w="1073427"/>
              </a:tblGrid>
              <a:tr h="954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>
                          <a:effectLst/>
                        </a:rPr>
                        <a:t>Wyszcze-gólnienie</a:t>
                      </a:r>
                      <a:r>
                        <a:rPr lang="pl-PL" sz="1600" dirty="0">
                          <a:effectLst/>
                        </a:rPr>
                        <a:t/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 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Ogółem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Wyższe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Policeal</a:t>
                      </a:r>
                      <a:r>
                        <a:rPr lang="pl-PL" sz="1600" dirty="0" smtClean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ne</a:t>
                      </a:r>
                      <a:r>
                        <a:rPr lang="pl-PL" sz="1600" dirty="0" smtClean="0">
                          <a:effectLst/>
                        </a:rPr>
                        <a:t>/ </a:t>
                      </a:r>
                      <a:r>
                        <a:rPr lang="pl-PL" sz="1600" dirty="0">
                          <a:effectLst/>
                        </a:rPr>
                        <a:t>średnie </a:t>
                      </a:r>
                      <a:r>
                        <a:rPr lang="pl-PL" sz="1600" dirty="0" err="1" smtClean="0">
                          <a:effectLst/>
                        </a:rPr>
                        <a:t>zawodow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Średnie </a:t>
                      </a:r>
                      <a:r>
                        <a:rPr lang="pl-PL" sz="1600" dirty="0" err="1">
                          <a:effectLst/>
                        </a:rPr>
                        <a:t>ogólno</a:t>
                      </a:r>
                      <a:r>
                        <a:rPr lang="pl-PL" sz="1600" dirty="0">
                          <a:effectLst/>
                        </a:rPr>
                        <a:t>-kształcące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</a:rPr>
                        <a:t>Zasadni- </a:t>
                      </a:r>
                      <a:r>
                        <a:rPr lang="pl-PL" sz="1600" dirty="0" err="1" smtClean="0">
                          <a:effectLst/>
                        </a:rPr>
                        <a:t>cze</a:t>
                      </a:r>
                      <a:r>
                        <a:rPr lang="pl-PL" sz="1600" dirty="0" smtClean="0">
                          <a:effectLst/>
                        </a:rPr>
                        <a:t> </a:t>
                      </a:r>
                      <a:r>
                        <a:rPr lang="pl-PL" sz="1600" dirty="0" err="1" smtClean="0">
                          <a:effectLst/>
                        </a:rPr>
                        <a:t>zawodo</a:t>
                      </a:r>
                      <a:r>
                        <a:rPr lang="pl-PL" sz="1600" dirty="0" smtClean="0">
                          <a:effectLst/>
                        </a:rPr>
                        <a:t>-we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Gimnazjal-ne</a:t>
                      </a:r>
                      <a:r>
                        <a:rPr lang="pl-PL" sz="1600" dirty="0" smtClean="0">
                          <a:effectLst/>
                        </a:rPr>
                        <a:t> </a:t>
                      </a:r>
                      <a:r>
                        <a:rPr lang="pl-PL" sz="1600" dirty="0">
                          <a:effectLst/>
                        </a:rPr>
                        <a:t>lub niższe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1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Ogółem                             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100,0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32,9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27,0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8,5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25,8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5,8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801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Mężcz</a:t>
                      </a:r>
                      <a:endParaRPr lang="pl-PL" sz="16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effectLst/>
                        </a:rPr>
                        <a:t>yźni</a:t>
                      </a:r>
                      <a:r>
                        <a:rPr lang="pl-PL" sz="1600" dirty="0" smtClean="0">
                          <a:effectLst/>
                        </a:rPr>
                        <a:t>                                  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100,0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26,0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27,7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7,2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32,2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6,9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8292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Kobiety                                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100,0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41,5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26,2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10,0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18,0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4,3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2031423"/>
              </p:ext>
            </p:extLst>
          </p:nvPr>
        </p:nvGraphicFramePr>
        <p:xfrm>
          <a:off x="7682810" y="1878495"/>
          <a:ext cx="4378561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789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Pracujące </a:t>
            </a:r>
            <a:r>
              <a:rPr lang="pl-PL" sz="3600" dirty="0">
                <a:solidFill>
                  <a:srgbClr val="C00000"/>
                </a:solidFill>
              </a:rPr>
              <a:t>kobiety z </a:t>
            </a:r>
            <a:r>
              <a:rPr lang="pl-PL" sz="3600" dirty="0" smtClean="0">
                <a:solidFill>
                  <a:srgbClr val="C00000"/>
                </a:solidFill>
              </a:rPr>
              <a:t>wykształceniem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zasadniczym zawodowym i </a:t>
            </a:r>
            <a:r>
              <a:rPr lang="pl-PL" sz="3600" dirty="0">
                <a:solidFill>
                  <a:srgbClr val="C00000"/>
                </a:solidFill>
              </a:rPr>
              <a:t>wyższym </a:t>
            </a: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według </a:t>
            </a:r>
            <a:r>
              <a:rPr lang="pl-PL" sz="3600" dirty="0">
                <a:solidFill>
                  <a:srgbClr val="C00000"/>
                </a:solidFill>
              </a:rPr>
              <a:t>wieku </a:t>
            </a: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                                                                  </a:t>
            </a:r>
            <a:r>
              <a:rPr lang="pl-PL" sz="2400" dirty="0" smtClean="0">
                <a:solidFill>
                  <a:srgbClr val="C00000"/>
                </a:solidFill>
              </a:rPr>
              <a:t>(GUS, I </a:t>
            </a:r>
            <a:r>
              <a:rPr lang="pl-PL" sz="2400" dirty="0">
                <a:solidFill>
                  <a:srgbClr val="C00000"/>
                </a:solidFill>
              </a:rPr>
              <a:t>kwartał 2015 r.; w </a:t>
            </a:r>
            <a:r>
              <a:rPr lang="pl-PL" sz="2400" dirty="0" smtClean="0">
                <a:solidFill>
                  <a:srgbClr val="C00000"/>
                </a:solidFill>
              </a:rPr>
              <a:t>%)</a:t>
            </a:r>
            <a:r>
              <a:rPr lang="pl-PL" sz="2400" dirty="0">
                <a:solidFill>
                  <a:srgbClr val="C00000"/>
                </a:solidFill>
              </a:rPr>
              <a:t/>
            </a:r>
            <a:br>
              <a:rPr lang="pl-PL" sz="2400" dirty="0">
                <a:solidFill>
                  <a:srgbClr val="C00000"/>
                </a:solidFill>
              </a:rPr>
            </a:br>
            <a:r>
              <a:rPr lang="pl-PL" sz="2400" dirty="0">
                <a:solidFill>
                  <a:srgbClr val="C00000"/>
                </a:solidFill>
              </a:rPr>
              <a:t/>
            </a:r>
            <a:br>
              <a:rPr lang="pl-PL" sz="2400" dirty="0">
                <a:solidFill>
                  <a:srgbClr val="C00000"/>
                </a:solidFill>
              </a:rPr>
            </a:br>
            <a:endParaRPr lang="pl-PL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52999580"/>
              </p:ext>
            </p:extLst>
          </p:nvPr>
        </p:nvGraphicFramePr>
        <p:xfrm>
          <a:off x="838200" y="2264229"/>
          <a:ext cx="9688285" cy="3558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6093"/>
                <a:gridCol w="1582993"/>
                <a:gridCol w="2774023"/>
                <a:gridCol w="2255176"/>
              </a:tblGrid>
              <a:tr h="595853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Wiek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pl-PL" sz="1800" dirty="0" smtClean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w </a:t>
                      </a:r>
                      <a:r>
                        <a:rPr lang="en-GB" sz="1800" dirty="0" err="1">
                          <a:effectLst/>
                        </a:rPr>
                        <a:t>latach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</a:rPr>
                        <a:t>Ogółem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endParaRPr lang="pl-PL" sz="1800" dirty="0">
                        <a:effectLst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Z </a:t>
                      </a:r>
                      <a:r>
                        <a:rPr lang="en-GB" sz="1800" dirty="0" err="1">
                          <a:effectLst/>
                        </a:rPr>
                        <a:t>wykształceniem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zasadniczym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pl-PL" sz="1800" dirty="0" smtClean="0">
                          <a:effectLst/>
                        </a:rPr>
                        <a:t>z</a:t>
                      </a:r>
                      <a:r>
                        <a:rPr lang="en-GB" sz="1800" dirty="0" err="1" smtClean="0">
                          <a:effectLst/>
                        </a:rPr>
                        <a:t>awodowym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Z </a:t>
                      </a:r>
                      <a:r>
                        <a:rPr lang="en-GB" sz="1800" dirty="0" err="1">
                          <a:effectLst/>
                        </a:rPr>
                        <a:t>wykształceniem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wyższym</a:t>
                      </a:r>
                      <a:r>
                        <a:rPr lang="en-GB" sz="1800" dirty="0">
                          <a:effectLst/>
                        </a:rPr>
                        <a:t> 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 anchor="ctr"/>
                </a:tc>
              </a:tr>
              <a:tr h="371471">
                <a:tc gridSpan="4"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15 – 24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5,9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3,8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3,9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25 – 34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26,9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11,5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39,5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35 – 44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28,1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29,8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30,5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45 – 54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23,8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37,1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16,5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55 – 64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13,8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16,5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8,4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6836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65 </a:t>
                      </a:r>
                      <a:r>
                        <a:rPr lang="en-GB" sz="2000" dirty="0" err="1">
                          <a:effectLst/>
                        </a:rPr>
                        <a:t>i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więcej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1,4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1,1</a:t>
                      </a:r>
                      <a:endParaRPr lang="pl-P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1,2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  <a:tr h="380502"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Wi</a:t>
                      </a:r>
                      <a:r>
                        <a:rPr lang="pl-PL" sz="2000" dirty="0" smtClean="0">
                          <a:effectLst/>
                        </a:rPr>
                        <a:t>e</a:t>
                      </a:r>
                      <a:r>
                        <a:rPr lang="en-GB" sz="2000" dirty="0" smtClean="0">
                          <a:effectLst/>
                        </a:rPr>
                        <a:t>k </a:t>
                      </a:r>
                      <a:r>
                        <a:rPr lang="en-GB" sz="2000" dirty="0" err="1">
                          <a:effectLst/>
                        </a:rPr>
                        <a:t>produkcyjny</a:t>
                      </a:r>
                      <a:r>
                        <a:rPr lang="en-GB" sz="2000" dirty="0">
                          <a:effectLst/>
                        </a:rPr>
                        <a:t>(18 – 59)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95,2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95,6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96,3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51" marR="602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179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6429" y="114754"/>
            <a:ext cx="10515600" cy="1518104"/>
          </a:xfrm>
        </p:spPr>
        <p:txBody>
          <a:bodyPr/>
          <a:lstStyle/>
          <a:p>
            <a:pPr algn="ctr"/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>
                <a:solidFill>
                  <a:srgbClr val="C00000"/>
                </a:solidFill>
              </a:rPr>
              <a:t/>
            </a:r>
            <a:br>
              <a:rPr lang="pl-PL" sz="3600" dirty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Pracujący z wykształceniem ZZ 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>według formy zatrudnienia 2015 (GUS)</a:t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3600" dirty="0" smtClean="0">
                <a:solidFill>
                  <a:srgbClr val="C00000"/>
                </a:solidFill>
              </a:rPr>
              <a:t/>
            </a:r>
            <a:br>
              <a:rPr lang="pl-PL" sz="3600" dirty="0" smtClean="0">
                <a:solidFill>
                  <a:srgbClr val="C00000"/>
                </a:solidFill>
              </a:rPr>
            </a:br>
            <a:r>
              <a:rPr lang="pl-PL" sz="2400" dirty="0" smtClean="0"/>
              <a:t>Odsetki zatrudnionych na czas określony są wyższe</a:t>
            </a:r>
            <a:br>
              <a:rPr lang="pl-PL" sz="2400" dirty="0" smtClean="0"/>
            </a:br>
            <a:r>
              <a:rPr lang="pl-PL" sz="2400" dirty="0" smtClean="0"/>
              <a:t>w grupie kobiet i mężczyzn z </a:t>
            </a:r>
            <a:r>
              <a:rPr lang="pl-PL" sz="2400" dirty="0" err="1" smtClean="0"/>
              <a:t>wykszt</a:t>
            </a:r>
            <a:r>
              <a:rPr lang="pl-PL" sz="2400" dirty="0" smtClean="0"/>
              <a:t>. ZZ niż w całej populacji pracujących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620941"/>
              </p:ext>
            </p:extLst>
          </p:nvPr>
        </p:nvGraphicFramePr>
        <p:xfrm>
          <a:off x="3080658" y="2656116"/>
          <a:ext cx="8251371" cy="3754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3503"/>
                <a:gridCol w="2371933"/>
                <a:gridCol w="2645935"/>
              </a:tblGrid>
              <a:tr h="48265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Kobiety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Mężczyźni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4795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pl-PL" sz="3200" dirty="0">
                          <a:effectLst/>
                        </a:rPr>
                        <a:t>Zatrudnieni na czas określony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 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35,5</a:t>
                      </a:r>
                      <a:r>
                        <a:rPr lang="pl-PL" sz="3200" dirty="0">
                          <a:effectLst/>
                        </a:rPr>
                        <a:t>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30,3</a:t>
                      </a:r>
                      <a:r>
                        <a:rPr lang="pl-PL" sz="3200" dirty="0">
                          <a:effectLst/>
                        </a:rPr>
                        <a:t>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419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3200" dirty="0">
                          <a:effectLst/>
                        </a:rPr>
                        <a:t>Zatrudnieni na czas nieokreślony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>
                          <a:effectLst/>
                        </a:rPr>
                        <a:t> 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64,5</a:t>
                      </a:r>
                      <a:r>
                        <a:rPr lang="pl-PL" sz="3200" dirty="0">
                          <a:effectLst/>
                        </a:rPr>
                        <a:t>%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3200" dirty="0">
                          <a:effectLst/>
                        </a:rPr>
                        <a:t> </a:t>
                      </a:r>
                      <a:r>
                        <a:rPr lang="pl-PL" sz="3200" dirty="0" smtClean="0">
                          <a:effectLst/>
                        </a:rPr>
                        <a:t>                 </a:t>
                      </a:r>
                      <a:endParaRPr lang="pl-PL" sz="3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dirty="0" smtClean="0">
                          <a:effectLst/>
                        </a:rPr>
                        <a:t>  69,7%</a:t>
                      </a:r>
                      <a:r>
                        <a:rPr lang="pl-PL" sz="3200" dirty="0">
                          <a:effectLst/>
                        </a:rPr>
                        <a:t> </a:t>
                      </a:r>
                      <a:endParaRPr lang="pl-P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484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</TotalTime>
  <Words>880</Words>
  <Application>Microsoft Office PowerPoint</Application>
  <PresentationFormat>Niestandardowy</PresentationFormat>
  <Paragraphs>317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Office Theme</vt:lpstr>
      <vt:lpstr>Prezentacja programu PowerPoint</vt:lpstr>
      <vt:lpstr> Dyskryminacja krzyżowa  Płeć a szkolnictwo zasadnicze zawodowe </vt:lpstr>
      <vt:lpstr>Dane statystyczne</vt:lpstr>
      <vt:lpstr>Aktywność zawodowa kobiet  z wykształceniem ZZ w latach 1992-2015</vt:lpstr>
      <vt:lpstr>Aktywność ekonomiczna  kobiet i mężczyzn z wykształceniem ZZ (GUS)</vt:lpstr>
      <vt:lpstr>Współczynniki aktywności zawodowej  kobiet i mężczyzn wg poziomu wykształcenia</vt:lpstr>
      <vt:lpstr> Struktura pracujących według płci  i poziomu wykształcenia           GUS, 1 kwartał 2015 (w %) </vt:lpstr>
      <vt:lpstr>  Pracujące kobiety z wykształceniem  zasadniczym zawodowym i wyższym  według wieku                                                                    (GUS, I kwartał 2015 r.; w %)  </vt:lpstr>
      <vt:lpstr>  Pracujący z wykształceniem ZZ  według formy zatrudnienia 2015 (GUS)  Odsetki zatrudnionych na czas określony są wyższe w grupie kobiet i mężczyzn z wykszt. ZZ niż w całej populacji pracujących</vt:lpstr>
      <vt:lpstr> Pracujący w wieku 18-24 i 25-34  według formy zatrudnienia                         Dane z 2014 (Badania PARP, Czarnik, Turek 2015, s. 35])</vt:lpstr>
      <vt:lpstr>Dysproporcja między zarobkami  kobiet i mężczyzn  z wykształceniem zasadniczym zawodowym</vt:lpstr>
      <vt:lpstr>Relacje przeciętnych wynagrodzeń brutto          kobiet w stosunku do wynagrodzeń mężczyzn (GUS)   Ogółem pracujący                      Z wykształceniem ZZ</vt:lpstr>
      <vt:lpstr>  Wynagrodzenia brutto kobiet i mężczyzn  z wykształceniem ZZ w 2012 r. (GUS)   </vt:lpstr>
      <vt:lpstr>   Relacje przeciętnych wynagrodzeń kobiet  w stosunku do wynagrodzeń mężczyzn wg wieku, w 2012 (GUS)(%)  </vt:lpstr>
      <vt:lpstr> Wynagrodzenia godzinowe kobiet i mężczyzn  z wykształceniem ZZ w 2012 (GUS)</vt:lpstr>
      <vt:lpstr> Liczba pracujących oraz wynagrodzenia  kobiet i mężczyzn z wykszt. ZZ  w wybranych zawodach zdominowanych przez mężczyzn w 2012 r. (GUS) </vt:lpstr>
      <vt:lpstr>PODSUMOWANIE I WNIOSKI</vt:lpstr>
      <vt:lpstr>PODSUMOWANIE I WNIOSKI </vt:lpstr>
      <vt:lpstr>PODSUMOWANIE I WNIOSKI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</dc:creator>
  <cp:lastModifiedBy>Agnieszka Walko-Mazurek</cp:lastModifiedBy>
  <cp:revision>214</cp:revision>
  <cp:lastPrinted>2015-10-08T12:33:10Z</cp:lastPrinted>
  <dcterms:created xsi:type="dcterms:W3CDTF">2013-06-24T12:37:23Z</dcterms:created>
  <dcterms:modified xsi:type="dcterms:W3CDTF">2015-10-13T14:49:55Z</dcterms:modified>
</cp:coreProperties>
</file>