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sldIdLst>
    <p:sldId id="256" r:id="rId2"/>
    <p:sldId id="272" r:id="rId3"/>
    <p:sldId id="257" r:id="rId4"/>
    <p:sldId id="264" r:id="rId5"/>
    <p:sldId id="258" r:id="rId6"/>
    <p:sldId id="259" r:id="rId7"/>
    <p:sldId id="262" r:id="rId8"/>
    <p:sldId id="263" r:id="rId9"/>
    <p:sldId id="271" r:id="rId10"/>
    <p:sldId id="267" r:id="rId11"/>
    <p:sldId id="268" r:id="rId12"/>
    <p:sldId id="273" r:id="rId13"/>
    <p:sldId id="265" r:id="rId14"/>
    <p:sldId id="266" r:id="rId15"/>
    <p:sldId id="274" r:id="rId16"/>
    <p:sldId id="276" r:id="rId17"/>
    <p:sldId id="269" r:id="rId18"/>
    <p:sldId id="277" r:id="rId19"/>
    <p:sldId id="278" r:id="rId20"/>
    <p:sldId id="279" r:id="rId21"/>
    <p:sldId id="280" r:id="rId22"/>
    <p:sldId id="270" r:id="rId23"/>
    <p:sldId id="281" r:id="rId24"/>
    <p:sldId id="282"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2F435-E59D-48D6-9C65-A9FF97028889}" type="datetimeFigureOut">
              <a:rPr lang="pl-PL" smtClean="0"/>
              <a:t>2015-10-30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61D39-D991-43E0-BD41-2CD6FA737B46}" type="slidenum">
              <a:rPr lang="pl-PL" smtClean="0"/>
              <a:t>‹#›</a:t>
            </a:fld>
            <a:endParaRPr lang="pl-PL"/>
          </a:p>
        </p:txBody>
      </p:sp>
    </p:spTree>
    <p:extLst>
      <p:ext uri="{BB962C8B-B14F-4D97-AF65-F5344CB8AC3E}">
        <p14:creationId xmlns:p14="http://schemas.microsoft.com/office/powerpoint/2010/main" val="100911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6961D39-D991-43E0-BD41-2CD6FA737B46}" type="slidenum">
              <a:rPr lang="pl-PL" smtClean="0"/>
              <a:t>6</a:t>
            </a:fld>
            <a:endParaRPr lang="pl-PL"/>
          </a:p>
        </p:txBody>
      </p:sp>
    </p:spTree>
    <p:extLst>
      <p:ext uri="{BB962C8B-B14F-4D97-AF65-F5344CB8AC3E}">
        <p14:creationId xmlns:p14="http://schemas.microsoft.com/office/powerpoint/2010/main" val="100733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A561F1F-4B6F-4684-8347-C43C784315E8}" type="datetimeFigureOut">
              <a:rPr lang="pl-PL" smtClean="0"/>
              <a:t>2015-10-30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ED92F0-463C-48A7-ABE1-8724E622ED98}"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A561F1F-4B6F-4684-8347-C43C784315E8}" type="datetimeFigureOut">
              <a:rPr lang="pl-PL" smtClean="0"/>
              <a:t>2015-10-30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ED92F0-463C-48A7-ABE1-8724E622ED9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A561F1F-4B6F-4684-8347-C43C784315E8}" type="datetimeFigureOut">
              <a:rPr lang="pl-PL" smtClean="0"/>
              <a:t>2015-10-30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ED92F0-463C-48A7-ABE1-8724E622ED98}"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A561F1F-4B6F-4684-8347-C43C784315E8}" type="datetimeFigureOut">
              <a:rPr lang="pl-PL" smtClean="0"/>
              <a:t>2015-10-30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ED92F0-463C-48A7-ABE1-8724E622ED98}"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A561F1F-4B6F-4684-8347-C43C784315E8}" type="datetimeFigureOut">
              <a:rPr lang="pl-PL" smtClean="0"/>
              <a:t>2015-10-30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ED92F0-463C-48A7-ABE1-8724E622ED98}"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5A561F1F-4B6F-4684-8347-C43C784315E8}" type="datetimeFigureOut">
              <a:rPr lang="pl-PL" smtClean="0"/>
              <a:t>2015-10-30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ED92F0-463C-48A7-ABE1-8724E622ED98}"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A561F1F-4B6F-4684-8347-C43C784315E8}" type="datetimeFigureOut">
              <a:rPr lang="pl-PL" smtClean="0"/>
              <a:t>2015-10-30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2ED92F0-463C-48A7-ABE1-8724E622ED98}"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5A561F1F-4B6F-4684-8347-C43C784315E8}" type="datetimeFigureOut">
              <a:rPr lang="pl-PL" smtClean="0"/>
              <a:t>2015-10-30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2ED92F0-463C-48A7-ABE1-8724E622ED98}"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A561F1F-4B6F-4684-8347-C43C784315E8}" type="datetimeFigureOut">
              <a:rPr lang="pl-PL" smtClean="0"/>
              <a:t>2015-10-30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2ED92F0-463C-48A7-ABE1-8724E622ED9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A561F1F-4B6F-4684-8347-C43C784315E8}" type="datetimeFigureOut">
              <a:rPr lang="pl-PL" smtClean="0"/>
              <a:t>2015-10-30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ED92F0-463C-48A7-ABE1-8724E622ED98}"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A561F1F-4B6F-4684-8347-C43C784315E8}" type="datetimeFigureOut">
              <a:rPr lang="pl-PL" smtClean="0"/>
              <a:t>2015-10-30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ED92F0-463C-48A7-ABE1-8724E622ED98}"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A561F1F-4B6F-4684-8347-C43C784315E8}" type="datetimeFigureOut">
              <a:rPr lang="pl-PL" smtClean="0"/>
              <a:t>2015-10-30</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ED92F0-463C-48A7-ABE1-8724E622ED98}"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kvinneriutradisjonelleyrker" TargetMode="External"/><Relationship Id="rId2" Type="http://schemas.openxmlformats.org/officeDocument/2006/relationships/hyperlink" Target="http://www.melhus.vgs.no/Om-oss/Info-in-english" TargetMode="External"/><Relationship Id="rId1" Type="http://schemas.openxmlformats.org/officeDocument/2006/relationships/slideLayout" Target="../slideLayouts/slideLayout2.xml"/><Relationship Id="rId5" Type="http://schemas.openxmlformats.org/officeDocument/2006/relationships/hyperlink" Target="http://frifagbevegelse.no/nettverk/_fortsatt_systematiske_forskjeller_mellom_kvinner_og_menn_373533.html" TargetMode="External"/><Relationship Id="rId4" Type="http://schemas.openxmlformats.org/officeDocument/2006/relationships/hyperlink" Target="http://frifagbevegelse.no/nettverk/kjnn_har_ingen_betydning_bare_man_gjr_en_god_jobb_373546.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76673"/>
            <a:ext cx="7772400" cy="2016223"/>
          </a:xfrm>
        </p:spPr>
        <p:txBody>
          <a:bodyPr>
            <a:normAutofit/>
          </a:bodyPr>
          <a:lstStyle/>
          <a:p>
            <a:r>
              <a:rPr lang="pl-PL" dirty="0" smtClean="0"/>
              <a:t>KOBIETY W NIETRADYCYJNYCH ZAWODACH </a:t>
            </a:r>
            <a:endParaRPr lang="pl-PL" dirty="0"/>
          </a:p>
        </p:txBody>
      </p:sp>
      <p:sp>
        <p:nvSpPr>
          <p:cNvPr id="3" name="Podtytuł 2"/>
          <p:cNvSpPr>
            <a:spLocks noGrp="1"/>
          </p:cNvSpPr>
          <p:nvPr>
            <p:ph type="subTitle" idx="1"/>
          </p:nvPr>
        </p:nvSpPr>
        <p:spPr>
          <a:xfrm>
            <a:off x="1371600" y="3068960"/>
            <a:ext cx="6400800" cy="1512168"/>
          </a:xfrm>
        </p:spPr>
        <p:txBody>
          <a:bodyPr>
            <a:normAutofit/>
          </a:bodyPr>
          <a:lstStyle/>
          <a:p>
            <a:r>
              <a:rPr lang="pl-PL" dirty="0" smtClean="0"/>
              <a:t>Relacja z wizyty w </a:t>
            </a:r>
            <a:r>
              <a:rPr lang="pl-PL" dirty="0" err="1" smtClean="0"/>
              <a:t>Trondheim</a:t>
            </a:r>
            <a:r>
              <a:rPr lang="pl-PL" dirty="0" smtClean="0"/>
              <a:t> w Norwegii w dniach                               29 września – 2 października 2015 r. </a:t>
            </a:r>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293" y="4941168"/>
            <a:ext cx="6096529" cy="1735326"/>
          </a:xfrm>
          <a:prstGeom prst="rect">
            <a:avLst/>
          </a:prstGeom>
        </p:spPr>
      </p:pic>
    </p:spTree>
    <p:extLst>
      <p:ext uri="{BB962C8B-B14F-4D97-AF65-F5344CB8AC3E}">
        <p14:creationId xmlns:p14="http://schemas.microsoft.com/office/powerpoint/2010/main" val="64656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r>
              <a:rPr lang="pl-PL" sz="1500" dirty="0"/>
              <a:t>W rozporządzeniu dotyczącym funkcjonowania przedszkoli jest zapisane, że </a:t>
            </a:r>
            <a:r>
              <a:rPr lang="pl-PL" sz="1500" dirty="0" smtClean="0"/>
              <a:t>przedszkola </a:t>
            </a:r>
            <a:r>
              <a:rPr lang="pl-PL" sz="1500" dirty="0"/>
              <a:t>powinny promować demokrację i równość oraz przeciwdziałać wszelkim formom dyskryminacji.</a:t>
            </a:r>
          </a:p>
          <a:p>
            <a:r>
              <a:rPr lang="pl-PL" sz="1500" dirty="0"/>
              <a:t>Narodowy Plan Działań „Równość w 2014” ustanawia cel 20% mężczyzn w przedszkolach.</a:t>
            </a:r>
          </a:p>
          <a:p>
            <a:r>
              <a:rPr lang="pl-PL" sz="1500" dirty="0"/>
              <a:t>W programie przedszkolnym jest zapisane, że pedagogika przedszkolna powinna odzwierciedlać ideę równości płci. Dziewczęta i chłopcy powinny mieć </a:t>
            </a:r>
            <a:r>
              <a:rPr lang="pl-PL" sz="1500" dirty="0" smtClean="0"/>
              <a:t>takie same możliwości uczestnictwa w aktywnościach w ramach przedszkola i być tak samo traktowane.</a:t>
            </a:r>
          </a:p>
          <a:p>
            <a:r>
              <a:rPr lang="pl-PL" sz="1500" dirty="0" smtClean="0"/>
              <a:t>W budżecie państwa na rok 2015 jest zapisane, że „Dzieci potrzebują przykładów zarówno żeńskich jak i męskich ról społecznych. Większa równowaga płci wśród kadry przedszkolnej jest ważna także ze względu na odmienną perspektywę i doświadczenie jakie wnoszą kobiety i mężczyźni”. </a:t>
            </a:r>
            <a:endParaRPr lang="pl-PL" sz="1500" dirty="0"/>
          </a:p>
        </p:txBody>
      </p:sp>
      <p:sp>
        <p:nvSpPr>
          <p:cNvPr id="2" name="Tytuł 1"/>
          <p:cNvSpPr>
            <a:spLocks noGrp="1"/>
          </p:cNvSpPr>
          <p:nvPr>
            <p:ph type="title"/>
          </p:nvPr>
        </p:nvSpPr>
        <p:spPr/>
        <p:txBody>
          <a:bodyPr>
            <a:normAutofit/>
          </a:bodyPr>
          <a:lstStyle/>
          <a:p>
            <a:r>
              <a:rPr lang="pl-PL" sz="3200" dirty="0" smtClean="0"/>
              <a:t>Wystąpienie </a:t>
            </a:r>
            <a:r>
              <a:rPr lang="pl-PL" sz="3200" dirty="0" err="1" smtClean="0"/>
              <a:t>Ingar</a:t>
            </a:r>
            <a:r>
              <a:rPr lang="pl-PL" sz="3200" dirty="0" smtClean="0"/>
              <a:t> </a:t>
            </a:r>
            <a:r>
              <a:rPr lang="pl-PL" sz="3200" dirty="0" err="1" smtClean="0"/>
              <a:t>Ballo</a:t>
            </a:r>
            <a:r>
              <a:rPr lang="pl-PL" sz="3200" dirty="0" smtClean="0"/>
              <a:t> </a:t>
            </a:r>
            <a:r>
              <a:rPr lang="pl-PL" sz="3200" dirty="0" err="1" smtClean="0"/>
              <a:t>Sandum</a:t>
            </a:r>
            <a:r>
              <a:rPr lang="pl-PL" sz="3200" dirty="0" smtClean="0"/>
              <a:t> z                „Men in </a:t>
            </a:r>
            <a:r>
              <a:rPr lang="pl-PL" sz="3200" dirty="0" err="1" smtClean="0"/>
              <a:t>kindergarten</a:t>
            </a:r>
            <a:r>
              <a:rPr lang="pl-PL" sz="3200" dirty="0" smtClean="0"/>
              <a:t>”</a:t>
            </a:r>
            <a:endParaRPr lang="pl-PL" sz="3200" dirty="0"/>
          </a:p>
        </p:txBody>
      </p:sp>
    </p:spTree>
    <p:extLst>
      <p:ext uri="{BB962C8B-B14F-4D97-AF65-F5344CB8AC3E}">
        <p14:creationId xmlns:p14="http://schemas.microsoft.com/office/powerpoint/2010/main" val="550413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r>
              <a:rPr lang="pl-PL" sz="1500" dirty="0"/>
              <a:t>Jak wypełnić te postulaty, gdy niemal nie ma mężczyzn w przedszkolach (stanowią jedynie 8,4% kadry pedagogicznej przedszkoli)? </a:t>
            </a:r>
            <a:endParaRPr lang="pl-PL" sz="1500" dirty="0" smtClean="0">
              <a:solidFill>
                <a:srgbClr val="FF0000"/>
              </a:solidFill>
            </a:endParaRPr>
          </a:p>
          <a:p>
            <a:r>
              <a:rPr lang="pl-PL" sz="1500" b="1" dirty="0" smtClean="0">
                <a:solidFill>
                  <a:schemeClr val="accent2">
                    <a:lumMod val="50000"/>
                  </a:schemeClr>
                </a:solidFill>
              </a:rPr>
              <a:t>Dlaczego </a:t>
            </a:r>
            <a:r>
              <a:rPr lang="pl-PL" sz="1500" b="1" dirty="0">
                <a:solidFill>
                  <a:schemeClr val="accent2">
                    <a:lumMod val="50000"/>
                  </a:schemeClr>
                </a:solidFill>
              </a:rPr>
              <a:t>ważne jest, aby w przedszkolach byli obecni wychowawcy płci męskiej? </a:t>
            </a:r>
          </a:p>
          <a:p>
            <a:pPr lvl="1"/>
            <a:r>
              <a:rPr lang="pl-PL" sz="1500" dirty="0"/>
              <a:t>Niemal całkowity brak mężczyzn w przedszkolach pomaga utrzymać tradycyjny podział na ról w społeczeństwie. </a:t>
            </a:r>
          </a:p>
          <a:p>
            <a:pPr lvl="1"/>
            <a:r>
              <a:rPr lang="pl-PL" sz="1500" dirty="0"/>
              <a:t>Różnorodna kadra pedagogiczna pozwala na szerszą perspektywę w ocenie dzieci, metod i tego, co dzieje się na co dzień w przedszkolu. Badania pokazują, że grupy mieszane damsko-męskie lepiej radzą sobie z zadaniami i problemami, niż grupy złożone z osób jednej płci. </a:t>
            </a:r>
            <a:endParaRPr lang="pl-PL" sz="1500" dirty="0" smtClean="0"/>
          </a:p>
          <a:p>
            <a:pPr lvl="1"/>
            <a:r>
              <a:rPr lang="pl-PL" sz="1500" dirty="0" smtClean="0"/>
              <a:t>Dzieci </a:t>
            </a:r>
            <a:r>
              <a:rPr lang="pl-PL" sz="1500" dirty="0"/>
              <a:t>powinny spędzać czas w środowisku, które odzwierciedla nasze społeczeństwo. </a:t>
            </a:r>
          </a:p>
        </p:txBody>
      </p:sp>
      <p:sp>
        <p:nvSpPr>
          <p:cNvPr id="2" name="Tytuł 1"/>
          <p:cNvSpPr>
            <a:spLocks noGrp="1"/>
          </p:cNvSpPr>
          <p:nvPr>
            <p:ph type="title"/>
          </p:nvPr>
        </p:nvSpPr>
        <p:spPr/>
        <p:txBody>
          <a:bodyPr>
            <a:normAutofit/>
          </a:bodyPr>
          <a:lstStyle/>
          <a:p>
            <a:r>
              <a:rPr lang="pl-PL" sz="3200" dirty="0" err="1"/>
              <a:t>Ingar</a:t>
            </a:r>
            <a:r>
              <a:rPr lang="pl-PL" sz="3200" dirty="0"/>
              <a:t> </a:t>
            </a:r>
            <a:r>
              <a:rPr lang="pl-PL" sz="3200" dirty="0" err="1"/>
              <a:t>Ballo</a:t>
            </a:r>
            <a:r>
              <a:rPr lang="pl-PL" sz="3200" dirty="0"/>
              <a:t> </a:t>
            </a:r>
            <a:r>
              <a:rPr lang="pl-PL" sz="3200" dirty="0" err="1" smtClean="0"/>
              <a:t>Sandum</a:t>
            </a:r>
            <a:r>
              <a:rPr lang="pl-PL" sz="3200" dirty="0" smtClean="0"/>
              <a:t> c.d. </a:t>
            </a:r>
            <a:endParaRPr lang="pl-PL" sz="3200" dirty="0"/>
          </a:p>
        </p:txBody>
      </p:sp>
    </p:spTree>
    <p:extLst>
      <p:ext uri="{BB962C8B-B14F-4D97-AF65-F5344CB8AC3E}">
        <p14:creationId xmlns:p14="http://schemas.microsoft.com/office/powerpoint/2010/main" val="257015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a:bodyPr>
          <a:lstStyle/>
          <a:p>
            <a:r>
              <a:rPr lang="pl-PL" sz="1600" b="1" dirty="0">
                <a:solidFill>
                  <a:schemeClr val="accent2">
                    <a:lumMod val="50000"/>
                  </a:schemeClr>
                </a:solidFill>
              </a:rPr>
              <a:t>Kluczowe wartości: </a:t>
            </a:r>
          </a:p>
          <a:p>
            <a:pPr lvl="1"/>
            <a:r>
              <a:rPr lang="pl-PL" sz="1600" dirty="0"/>
              <a:t>pedagogika przedszkolna musi odzwierciedlać równość płci</a:t>
            </a:r>
          </a:p>
          <a:p>
            <a:pPr lvl="1"/>
            <a:r>
              <a:rPr lang="pl-PL" sz="1600" dirty="0"/>
              <a:t>przedszkola muszą przygotować dzieci do tego, aby potrafiły stworzyć społeczeństwo oparte na równości</a:t>
            </a:r>
          </a:p>
          <a:p>
            <a:pPr lvl="1"/>
            <a:r>
              <a:rPr lang="pl-PL" sz="1600" dirty="0"/>
              <a:t>przedszkola muszą oprzeć swoje działania na zasadzie równości pomiędzy płciami, dziewczynki i chłopcy muszą mieć </a:t>
            </a:r>
            <a:r>
              <a:rPr lang="pl-PL" sz="1600" dirty="0" smtClean="0"/>
              <a:t>takie same </a:t>
            </a:r>
            <a:r>
              <a:rPr lang="pl-PL" sz="1600" dirty="0"/>
              <a:t>możliwości i być zachęcani do uczestnictwa razem we wszystkich aktywnościach przedszkolnych. </a:t>
            </a:r>
            <a:endParaRPr lang="pl-PL" sz="1700" dirty="0" smtClean="0">
              <a:solidFill>
                <a:srgbClr val="FF0000"/>
              </a:solidFill>
            </a:endParaRPr>
          </a:p>
          <a:p>
            <a:r>
              <a:rPr lang="pl-PL" sz="1700" b="1" dirty="0" smtClean="0">
                <a:solidFill>
                  <a:schemeClr val="accent2">
                    <a:lumMod val="50000"/>
                  </a:schemeClr>
                </a:solidFill>
              </a:rPr>
              <a:t>Jak </a:t>
            </a:r>
            <a:r>
              <a:rPr lang="pl-PL" sz="1700" b="1" dirty="0">
                <a:solidFill>
                  <a:schemeClr val="accent2">
                    <a:lumMod val="50000"/>
                  </a:schemeClr>
                </a:solidFill>
              </a:rPr>
              <a:t>to zrobić? </a:t>
            </a:r>
            <a:r>
              <a:rPr lang="pl-PL" sz="1700" dirty="0"/>
              <a:t>Dobry przykład do projekt „Mężczyzna w przedszkolu” zainicjowany i finansowany przez władze miasta </a:t>
            </a:r>
            <a:r>
              <a:rPr lang="pl-PL" sz="1700" dirty="0" err="1"/>
              <a:t>Trondheim</a:t>
            </a:r>
            <a:r>
              <a:rPr lang="pl-PL" sz="1700" dirty="0"/>
              <a:t>. Celem projektu jest zwiększenie liczby mężczyzn – wychowawców przedszkolnych. </a:t>
            </a:r>
          </a:p>
          <a:p>
            <a:r>
              <a:rPr lang="pl-PL" sz="1700" dirty="0"/>
              <a:t>Projekt w początkowej fazie odniósł duży sukces jednak z czasem mężczyźni zmieniali pracę. Przyczyną są niskie zarobki i stereotypy społeczne, że mężczyzna nie nadaje się do opieki nad dziećmi. </a:t>
            </a:r>
          </a:p>
          <a:p>
            <a:endParaRPr lang="pl-PL" sz="1700" dirty="0"/>
          </a:p>
        </p:txBody>
      </p:sp>
      <p:sp>
        <p:nvSpPr>
          <p:cNvPr id="2" name="Tytuł 1"/>
          <p:cNvSpPr>
            <a:spLocks noGrp="1"/>
          </p:cNvSpPr>
          <p:nvPr>
            <p:ph type="title"/>
          </p:nvPr>
        </p:nvSpPr>
        <p:spPr/>
        <p:txBody>
          <a:bodyPr>
            <a:normAutofit/>
          </a:bodyPr>
          <a:lstStyle/>
          <a:p>
            <a:r>
              <a:rPr lang="pl-PL" sz="3200" dirty="0" err="1"/>
              <a:t>Ingar</a:t>
            </a:r>
            <a:r>
              <a:rPr lang="pl-PL" sz="3200" dirty="0"/>
              <a:t> </a:t>
            </a:r>
            <a:r>
              <a:rPr lang="pl-PL" sz="3200" dirty="0" err="1"/>
              <a:t>Ballo</a:t>
            </a:r>
            <a:r>
              <a:rPr lang="pl-PL" sz="3200" dirty="0"/>
              <a:t> </a:t>
            </a:r>
            <a:r>
              <a:rPr lang="pl-PL" sz="3200" dirty="0" err="1"/>
              <a:t>Sandum</a:t>
            </a:r>
            <a:r>
              <a:rPr lang="pl-PL" sz="3200" dirty="0"/>
              <a:t> c.d. </a:t>
            </a:r>
          </a:p>
        </p:txBody>
      </p:sp>
    </p:spTree>
    <p:extLst>
      <p:ext uri="{BB962C8B-B14F-4D97-AF65-F5344CB8AC3E}">
        <p14:creationId xmlns:p14="http://schemas.microsoft.com/office/powerpoint/2010/main" val="357187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r>
              <a:rPr lang="pl-PL" sz="1500" dirty="0" err="1" smtClean="0"/>
              <a:t>Berit</a:t>
            </a:r>
            <a:r>
              <a:rPr lang="pl-PL" sz="1500" dirty="0" smtClean="0"/>
              <a:t> przeprowadziła wywiady ze 120 dziewczętami z Oslo, które wybrały zawody związane z budownictwem, produkcją przemysłową i elektryką. Pytała o ich motywacje oraz o to, jak odnajdują się w wybranym zawodzie. </a:t>
            </a:r>
          </a:p>
          <a:p>
            <a:r>
              <a:rPr lang="pl-PL" sz="1500" dirty="0" smtClean="0"/>
              <a:t>Odpowiedzi wskazywały na to, że chodzi o przełamywanie stereotypów związanych z płcią. Respondentki mówiły, że to nie sprawiedliwe i niedemokratyczne, że muszą dopasować się do tego, co inni uważają, że mogą i powinny robić w życiu zawodowym. Chcą mieć wybór, z którym mogą się identyfikować. </a:t>
            </a:r>
          </a:p>
          <a:p>
            <a:r>
              <a:rPr lang="pl-PL" sz="1500" dirty="0" smtClean="0"/>
              <a:t>Płeć nie ma znaczenia, jak powiedziała jedna z pytanych dziewcząt, a jedynie to, czy ktoś wykonuje swoją pracę dobrze i czy jest uczciwym człowiekiem. </a:t>
            </a:r>
          </a:p>
          <a:p>
            <a:r>
              <a:rPr lang="pl-PL" sz="1500" dirty="0"/>
              <a:t>Identyfikacja zawodowa oraz identyfikacja płciowa na płaszczyźnie społecznej są nierozerwalne, a jednocześnie sobie przeciwstawne. Jest to szczególnie widoczne w sytuacjach, gdy dany zawód zmienia swoją przynależność  do danej płci, a płeć zmienia przynależny jej zawód. </a:t>
            </a:r>
          </a:p>
          <a:p>
            <a:r>
              <a:rPr lang="pl-PL" sz="1500" dirty="0"/>
              <a:t>Aby zniwelować obecną segregację ze względu na płeć na rynku pracy konieczne są zmiany na poziomie rządowym i parlamentarnym, w szkołach, rodzinach, a także na poziomie jednostki. </a:t>
            </a:r>
          </a:p>
          <a:p>
            <a:endParaRPr lang="pl-PL" sz="1500" dirty="0" smtClean="0"/>
          </a:p>
        </p:txBody>
      </p:sp>
      <p:sp>
        <p:nvSpPr>
          <p:cNvPr id="2" name="Tytuł 1"/>
          <p:cNvSpPr>
            <a:spLocks noGrp="1"/>
          </p:cNvSpPr>
          <p:nvPr>
            <p:ph type="title"/>
          </p:nvPr>
        </p:nvSpPr>
        <p:spPr/>
        <p:txBody>
          <a:bodyPr>
            <a:normAutofit/>
          </a:bodyPr>
          <a:lstStyle/>
          <a:p>
            <a:r>
              <a:rPr lang="pl-PL" sz="3200" dirty="0" smtClean="0"/>
              <a:t>Wystąpienie </a:t>
            </a:r>
            <a:r>
              <a:rPr lang="pl-PL" sz="3200" dirty="0" err="1" smtClean="0"/>
              <a:t>Barit</a:t>
            </a:r>
            <a:r>
              <a:rPr lang="pl-PL" sz="3200" dirty="0" smtClean="0"/>
              <a:t> B</a:t>
            </a:r>
            <a:r>
              <a:rPr lang="vi-VN" sz="3200" dirty="0" smtClean="0"/>
              <a:t>å</a:t>
            </a:r>
            <a:r>
              <a:rPr lang="pl-PL" sz="3200" dirty="0" err="1" smtClean="0"/>
              <a:t>rdstu</a:t>
            </a:r>
            <a:endParaRPr lang="pl-PL" sz="3200" dirty="0"/>
          </a:p>
        </p:txBody>
      </p:sp>
    </p:spTree>
    <p:extLst>
      <p:ext uri="{BB962C8B-B14F-4D97-AF65-F5344CB8AC3E}">
        <p14:creationId xmlns:p14="http://schemas.microsoft.com/office/powerpoint/2010/main" val="3784660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r>
              <a:rPr lang="pl-PL" sz="1500" dirty="0" smtClean="0"/>
              <a:t>Norweska Konfederacja Związków Zawodowych (LO-</a:t>
            </a:r>
            <a:r>
              <a:rPr lang="pl-PL" sz="1500" dirty="0" err="1" smtClean="0"/>
              <a:t>Norway</a:t>
            </a:r>
            <a:r>
              <a:rPr lang="pl-PL" sz="1500" dirty="0" smtClean="0"/>
              <a:t>) jest największą i najbardziej wpływową organizacją pracowniczą w Norwegii.  Zrzesza około      900 000 pracowników w ramach 22 związków zawodowych. Około 50% członków LO stanowią kobiety, a w przypadku niektórych związków stanowią aż dwie trzecie członków. </a:t>
            </a:r>
          </a:p>
          <a:p>
            <a:r>
              <a:rPr lang="pl-PL" sz="1500" dirty="0" smtClean="0"/>
              <a:t>Celem LO jest promowanie równości płci, czyli równych szans dla kobiet i mężczyzn w edukacji, zatrudnieniu, wynagrodzeniu, opiece socjalnej i wpływie na sytuację w kraju. </a:t>
            </a:r>
          </a:p>
          <a:p>
            <a:r>
              <a:rPr lang="pl-PL" sz="1500" dirty="0" smtClean="0"/>
              <a:t>LO uważa, że duża rola w kreowaniu polityki równości w społeczeństwie, także w kontekście segregacji rynku pracy ze względu na płeć, przypada edukacji. </a:t>
            </a:r>
            <a:endParaRPr lang="pl-PL" sz="1500" dirty="0"/>
          </a:p>
          <a:p>
            <a:pPr marL="0" indent="0">
              <a:buNone/>
            </a:pPr>
            <a:r>
              <a:rPr lang="pl-PL" sz="1700" dirty="0"/>
              <a:t/>
            </a:r>
            <a:br>
              <a:rPr lang="pl-PL" sz="1700" dirty="0"/>
            </a:br>
            <a:r>
              <a:rPr lang="pl-PL" sz="1700" dirty="0"/>
              <a:t/>
            </a:r>
            <a:br>
              <a:rPr lang="pl-PL" sz="1700" dirty="0"/>
            </a:br>
            <a:endParaRPr lang="pl-PL" sz="1700" dirty="0"/>
          </a:p>
        </p:txBody>
      </p:sp>
      <p:sp>
        <p:nvSpPr>
          <p:cNvPr id="2" name="Tytuł 1"/>
          <p:cNvSpPr>
            <a:spLocks noGrp="1"/>
          </p:cNvSpPr>
          <p:nvPr>
            <p:ph type="title"/>
          </p:nvPr>
        </p:nvSpPr>
        <p:spPr/>
        <p:txBody>
          <a:bodyPr>
            <a:normAutofit/>
          </a:bodyPr>
          <a:lstStyle/>
          <a:p>
            <a:r>
              <a:rPr lang="pl-PL" sz="3200" dirty="0" smtClean="0"/>
              <a:t>Wystąpienie Kristian </a:t>
            </a:r>
            <a:r>
              <a:rPr lang="pl-PL" sz="3200" dirty="0" err="1" smtClean="0"/>
              <a:t>Tangen</a:t>
            </a:r>
            <a:r>
              <a:rPr lang="pl-PL" sz="3200" dirty="0" smtClean="0"/>
              <a:t> z Norweskiej Konfederacji Związków Zawodowych</a:t>
            </a:r>
            <a:endParaRPr lang="pl-PL" sz="3200" dirty="0"/>
          </a:p>
        </p:txBody>
      </p:sp>
    </p:spTree>
    <p:extLst>
      <p:ext uri="{BB962C8B-B14F-4D97-AF65-F5344CB8AC3E}">
        <p14:creationId xmlns:p14="http://schemas.microsoft.com/office/powerpoint/2010/main" val="46121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Kristian </a:t>
            </a:r>
            <a:r>
              <a:rPr lang="pl-PL" sz="3200" dirty="0" err="1" smtClean="0"/>
              <a:t>Tangen</a:t>
            </a:r>
            <a:r>
              <a:rPr lang="pl-PL" sz="3200" dirty="0" smtClean="0"/>
              <a:t> c.d. </a:t>
            </a:r>
            <a:endParaRPr lang="pl-PL" sz="3200" dirty="0"/>
          </a:p>
        </p:txBody>
      </p:sp>
      <p:sp>
        <p:nvSpPr>
          <p:cNvPr id="5" name="Symbol zastępczy zawartości 4"/>
          <p:cNvSpPr>
            <a:spLocks noGrp="1"/>
          </p:cNvSpPr>
          <p:nvPr>
            <p:ph idx="1"/>
          </p:nvPr>
        </p:nvSpPr>
        <p:spPr/>
        <p:txBody>
          <a:bodyPr>
            <a:normAutofit/>
          </a:bodyPr>
          <a:lstStyle/>
          <a:p>
            <a:r>
              <a:rPr lang="pl-PL" sz="1500" b="1" dirty="0"/>
              <a:t>Co można zrobić? </a:t>
            </a:r>
          </a:p>
          <a:p>
            <a:pPr lvl="1"/>
            <a:r>
              <a:rPr lang="pl-PL" sz="1500" dirty="0"/>
              <a:t>Przede wszystkim należy wzmocnić i usprawnić system doradztwa zawodowego w szkołach. </a:t>
            </a:r>
          </a:p>
          <a:p>
            <a:pPr lvl="1"/>
            <a:r>
              <a:rPr lang="pl-PL" sz="1500" dirty="0"/>
              <a:t>Należy podnieść status pewnych zawodów w społeczeństwie, tak by nie kojarzyły się np. z brudną pracą. </a:t>
            </a:r>
          </a:p>
          <a:p>
            <a:pPr lvl="1"/>
            <a:r>
              <a:rPr lang="pl-PL" sz="1500" dirty="0"/>
              <a:t>Należy skierować działania także do rodziców uświadamiając im, że dobrze jest pozwolić dziecku wybrać zgodnie z </a:t>
            </a:r>
            <a:r>
              <a:rPr lang="pl-PL" sz="1500" dirty="0" smtClean="0"/>
              <a:t>zainteresowaniami a </a:t>
            </a:r>
            <a:r>
              <a:rPr lang="pl-PL" sz="1500" dirty="0"/>
              <a:t>nie stereotypami czy oczekiwaniami rodziny i otoczenia. </a:t>
            </a:r>
          </a:p>
          <a:p>
            <a:pPr lvl="1"/>
            <a:r>
              <a:rPr lang="pl-PL" sz="1500" dirty="0"/>
              <a:t>Ważne są również działania szkół, aby przyciągnąć dziewczęta do nietradycyjnych zawodów.</a:t>
            </a:r>
          </a:p>
        </p:txBody>
      </p:sp>
    </p:spTree>
    <p:extLst>
      <p:ext uri="{BB962C8B-B14F-4D97-AF65-F5344CB8AC3E}">
        <p14:creationId xmlns:p14="http://schemas.microsoft.com/office/powerpoint/2010/main" val="132004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3683" y="4437112"/>
            <a:ext cx="3352068" cy="2219436"/>
          </a:xfrm>
        </p:spPr>
      </p:pic>
      <p:sp>
        <p:nvSpPr>
          <p:cNvPr id="3" name="Tytuł 2"/>
          <p:cNvSpPr>
            <a:spLocks noGrp="1"/>
          </p:cNvSpPr>
          <p:nvPr>
            <p:ph type="title"/>
          </p:nvPr>
        </p:nvSpPr>
        <p:spPr/>
        <p:txBody>
          <a:bodyPr>
            <a:normAutofit/>
          </a:bodyPr>
          <a:lstStyle/>
          <a:p>
            <a:r>
              <a:rPr lang="pl-PL" sz="3200" dirty="0" smtClean="0"/>
              <a:t>Prelegenci</a:t>
            </a:r>
            <a:endParaRPr lang="pl-PL" sz="3200"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185" y="2443404"/>
            <a:ext cx="3096344" cy="2016224"/>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838359"/>
            <a:ext cx="3541624" cy="2344943"/>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224" y="1970382"/>
            <a:ext cx="2874946" cy="1903529"/>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9311" y="1970382"/>
            <a:ext cx="3806440" cy="2520280"/>
          </a:xfrm>
          <a:prstGeom prst="rect">
            <a:avLst/>
          </a:prstGeom>
        </p:spPr>
      </p:pic>
      <p:sp>
        <p:nvSpPr>
          <p:cNvPr id="9" name="pole tekstowe 8"/>
          <p:cNvSpPr txBox="1"/>
          <p:nvPr/>
        </p:nvSpPr>
        <p:spPr>
          <a:xfrm>
            <a:off x="400910" y="3501008"/>
            <a:ext cx="1146754" cy="369332"/>
          </a:xfrm>
          <a:prstGeom prst="rect">
            <a:avLst/>
          </a:prstGeom>
          <a:noFill/>
        </p:spPr>
        <p:txBody>
          <a:bodyPr wrap="square" rtlCol="0">
            <a:spAutoFit/>
          </a:bodyPr>
          <a:lstStyle/>
          <a:p>
            <a:r>
              <a:rPr lang="pl-PL" dirty="0" smtClean="0"/>
              <a:t>Marte</a:t>
            </a:r>
            <a:endParaRPr lang="pl-PL" dirty="0"/>
          </a:p>
        </p:txBody>
      </p:sp>
      <p:sp>
        <p:nvSpPr>
          <p:cNvPr id="10" name="pole tekstowe 9"/>
          <p:cNvSpPr txBox="1"/>
          <p:nvPr/>
        </p:nvSpPr>
        <p:spPr>
          <a:xfrm>
            <a:off x="400910" y="5805264"/>
            <a:ext cx="1146754" cy="378038"/>
          </a:xfrm>
          <a:prstGeom prst="rect">
            <a:avLst/>
          </a:prstGeom>
          <a:noFill/>
        </p:spPr>
        <p:txBody>
          <a:bodyPr wrap="square" rtlCol="0">
            <a:spAutoFit/>
          </a:bodyPr>
          <a:lstStyle/>
          <a:p>
            <a:r>
              <a:rPr lang="pl-PL" dirty="0" err="1" smtClean="0"/>
              <a:t>Ingar</a:t>
            </a:r>
            <a:endParaRPr lang="pl-PL" dirty="0"/>
          </a:p>
        </p:txBody>
      </p:sp>
      <p:sp>
        <p:nvSpPr>
          <p:cNvPr id="11" name="pole tekstowe 10"/>
          <p:cNvSpPr txBox="1"/>
          <p:nvPr/>
        </p:nvSpPr>
        <p:spPr>
          <a:xfrm>
            <a:off x="3289311" y="1981335"/>
            <a:ext cx="1368152" cy="369332"/>
          </a:xfrm>
          <a:prstGeom prst="rect">
            <a:avLst/>
          </a:prstGeom>
          <a:noFill/>
        </p:spPr>
        <p:txBody>
          <a:bodyPr wrap="square" rtlCol="0">
            <a:spAutoFit/>
          </a:bodyPr>
          <a:lstStyle/>
          <a:p>
            <a:r>
              <a:rPr lang="pl-PL" dirty="0" smtClean="0"/>
              <a:t>Liv Beate</a:t>
            </a:r>
            <a:endParaRPr lang="pl-PL" dirty="0"/>
          </a:p>
        </p:txBody>
      </p:sp>
      <p:sp>
        <p:nvSpPr>
          <p:cNvPr id="12" name="pole tekstowe 11"/>
          <p:cNvSpPr txBox="1"/>
          <p:nvPr/>
        </p:nvSpPr>
        <p:spPr>
          <a:xfrm>
            <a:off x="7740352" y="4149080"/>
            <a:ext cx="1080120" cy="369332"/>
          </a:xfrm>
          <a:prstGeom prst="rect">
            <a:avLst/>
          </a:prstGeom>
          <a:noFill/>
        </p:spPr>
        <p:txBody>
          <a:bodyPr wrap="square" rtlCol="0">
            <a:spAutoFit/>
          </a:bodyPr>
          <a:lstStyle/>
          <a:p>
            <a:r>
              <a:rPr lang="pl-PL" dirty="0" smtClean="0">
                <a:solidFill>
                  <a:schemeClr val="bg1"/>
                </a:solidFill>
              </a:rPr>
              <a:t>Kristian</a:t>
            </a:r>
            <a:endParaRPr lang="pl-PL" dirty="0">
              <a:solidFill>
                <a:schemeClr val="bg1"/>
              </a:solidFill>
            </a:endParaRPr>
          </a:p>
        </p:txBody>
      </p:sp>
      <p:sp>
        <p:nvSpPr>
          <p:cNvPr id="13" name="pole tekstowe 12"/>
          <p:cNvSpPr txBox="1"/>
          <p:nvPr/>
        </p:nvSpPr>
        <p:spPr>
          <a:xfrm>
            <a:off x="3973387" y="4725144"/>
            <a:ext cx="814637" cy="369332"/>
          </a:xfrm>
          <a:prstGeom prst="rect">
            <a:avLst/>
          </a:prstGeom>
          <a:noFill/>
        </p:spPr>
        <p:txBody>
          <a:bodyPr wrap="square" rtlCol="0">
            <a:spAutoFit/>
          </a:bodyPr>
          <a:lstStyle/>
          <a:p>
            <a:r>
              <a:rPr lang="pl-PL" dirty="0" err="1" smtClean="0"/>
              <a:t>Berit</a:t>
            </a:r>
            <a:endParaRPr lang="pl-PL" dirty="0"/>
          </a:p>
        </p:txBody>
      </p:sp>
      <p:pic>
        <p:nvPicPr>
          <p:cNvPr id="2" name="Obraz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7832" y="4448704"/>
            <a:ext cx="2537501" cy="1680103"/>
          </a:xfrm>
          <a:prstGeom prst="rect">
            <a:avLst/>
          </a:prstGeom>
        </p:spPr>
      </p:pic>
    </p:spTree>
    <p:extLst>
      <p:ext uri="{BB962C8B-B14F-4D97-AF65-F5344CB8AC3E}">
        <p14:creationId xmlns:p14="http://schemas.microsoft.com/office/powerpoint/2010/main" val="297079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lvl="0"/>
            <a:r>
              <a:rPr lang="pl-PL" sz="1500" dirty="0" smtClean="0"/>
              <a:t>Szkoła zawodowa </a:t>
            </a:r>
            <a:r>
              <a:rPr lang="pl-PL" sz="1500" dirty="0" err="1" smtClean="0"/>
              <a:t>Melhus</a:t>
            </a:r>
            <a:r>
              <a:rPr lang="pl-PL" sz="1500" dirty="0" smtClean="0"/>
              <a:t> kształci na 6 kierunkach zawodowych. W zawodach technicznych (tzw. „męskich”)  kształci się 120 chłopców i 20 dziewcząt. </a:t>
            </a:r>
            <a:endParaRPr lang="pl-PL" sz="1500" dirty="0"/>
          </a:p>
          <a:p>
            <a:pPr lvl="0"/>
            <a:r>
              <a:rPr lang="pl-PL" sz="1500" dirty="0" smtClean="0"/>
              <a:t>Szkoła szczyci się tym, że jako jedna z nielicznych szkół zawodowych w Norwegii z roku na rok przyciąga coraz więcej dziewcząt, które podejmują naukę w zawodach takich jak elektryk,  budowlaniec czy mechanik pojazdów. </a:t>
            </a:r>
          </a:p>
          <a:p>
            <a:pPr lvl="0"/>
            <a:r>
              <a:rPr lang="pl-PL" sz="1500" b="1" dirty="0" smtClean="0"/>
              <a:t>Dlaczego szkoła zawodowa </a:t>
            </a:r>
            <a:r>
              <a:rPr lang="pl-PL" sz="1500" b="1" dirty="0" err="1" smtClean="0"/>
              <a:t>Melhus</a:t>
            </a:r>
            <a:r>
              <a:rPr lang="pl-PL" sz="1500" b="1" dirty="0" smtClean="0"/>
              <a:t> odnosi sukcesy w tym obszarze? </a:t>
            </a:r>
          </a:p>
          <a:p>
            <a:pPr lvl="1"/>
            <a:r>
              <a:rPr lang="pl-PL" sz="1500" dirty="0" smtClean="0"/>
              <a:t>Od 4 lat realizuje projekt pilotażowy we współpracy z władzami okręgu </a:t>
            </a:r>
            <a:r>
              <a:rPr lang="pl-PL" sz="1500" dirty="0" smtClean="0"/>
              <a:t>               </a:t>
            </a:r>
            <a:r>
              <a:rPr lang="pl-PL" sz="1500" dirty="0" err="1" smtClean="0"/>
              <a:t>Sor</a:t>
            </a:r>
            <a:r>
              <a:rPr lang="pl-PL" sz="1500" dirty="0" smtClean="0"/>
              <a:t>- </a:t>
            </a:r>
            <a:r>
              <a:rPr lang="pl-PL" sz="1500" dirty="0" err="1" smtClean="0"/>
              <a:t>Trøndelag</a:t>
            </a:r>
            <a:r>
              <a:rPr lang="pl-PL" sz="1500" dirty="0" smtClean="0"/>
              <a:t> mający na celu zwiększenie liczby dziewcząt na kierunkach tradycyjnie zdominowanych przez chłopców. </a:t>
            </a:r>
          </a:p>
          <a:p>
            <a:pPr lvl="1"/>
            <a:r>
              <a:rPr lang="pl-PL" sz="1500" dirty="0" smtClean="0"/>
              <a:t>Współpracuje z siecią KIUY „</a:t>
            </a:r>
            <a:r>
              <a:rPr lang="pl-PL" sz="1500" dirty="0" err="1" smtClean="0"/>
              <a:t>Women</a:t>
            </a:r>
            <a:r>
              <a:rPr lang="pl-PL" sz="1500" dirty="0" smtClean="0"/>
              <a:t> in </a:t>
            </a:r>
            <a:r>
              <a:rPr lang="pl-PL" sz="1500" dirty="0" err="1" smtClean="0"/>
              <a:t>nontraditional</a:t>
            </a:r>
            <a:r>
              <a:rPr lang="pl-PL" sz="1500" dirty="0" smtClean="0"/>
              <a:t> </a:t>
            </a:r>
            <a:r>
              <a:rPr lang="pl-PL" sz="1500" dirty="0" err="1" smtClean="0"/>
              <a:t>occupations</a:t>
            </a:r>
            <a:r>
              <a:rPr lang="pl-PL" sz="1500" dirty="0" smtClean="0"/>
              <a:t>”, a jej uczennice z „męskich” kierunków odwiedzają gimnazja mówiąc o swoich wyborach zawodowych i nauce w szkole. </a:t>
            </a:r>
          </a:p>
        </p:txBody>
      </p:sp>
      <p:sp>
        <p:nvSpPr>
          <p:cNvPr id="2" name="Tytuł 1"/>
          <p:cNvSpPr>
            <a:spLocks noGrp="1"/>
          </p:cNvSpPr>
          <p:nvPr>
            <p:ph type="title"/>
          </p:nvPr>
        </p:nvSpPr>
        <p:spPr/>
        <p:txBody>
          <a:bodyPr>
            <a:noAutofit/>
          </a:bodyPr>
          <a:lstStyle/>
          <a:p>
            <a:r>
              <a:rPr lang="pl-PL" sz="3200" dirty="0" smtClean="0"/>
              <a:t/>
            </a:r>
            <a:br>
              <a:rPr lang="pl-PL" sz="3200" dirty="0" smtClean="0"/>
            </a:br>
            <a:r>
              <a:rPr lang="pl-PL" sz="3200" dirty="0" smtClean="0"/>
              <a:t>Wizyta studyjna w szkole zawodowej                </a:t>
            </a:r>
            <a:r>
              <a:rPr lang="pl-PL" sz="3200" dirty="0" err="1" smtClean="0"/>
              <a:t>Melhus</a:t>
            </a:r>
            <a:r>
              <a:rPr lang="pl-PL" sz="3200" dirty="0" smtClean="0"/>
              <a:t> V.G.S </a:t>
            </a:r>
            <a:r>
              <a:rPr lang="pl-PL" sz="3200" dirty="0"/>
              <a:t/>
            </a:r>
            <a:br>
              <a:rPr lang="pl-PL" sz="3200" dirty="0"/>
            </a:br>
            <a:endParaRPr lang="pl-PL" sz="3200" dirty="0"/>
          </a:p>
        </p:txBody>
      </p:sp>
    </p:spTree>
    <p:extLst>
      <p:ext uri="{BB962C8B-B14F-4D97-AF65-F5344CB8AC3E}">
        <p14:creationId xmlns:p14="http://schemas.microsoft.com/office/powerpoint/2010/main" val="203469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lvl="0"/>
            <a:endParaRPr lang="pl-PL" dirty="0" smtClean="0"/>
          </a:p>
          <a:p>
            <a:pPr lvl="1"/>
            <a:r>
              <a:rPr lang="pl-PL" sz="1500" dirty="0"/>
              <a:t>Dziewczęta uczące się na kierunkach zdominowanych przez chłopców</a:t>
            </a:r>
            <a:r>
              <a:rPr lang="pl-PL" sz="1500" dirty="0" smtClean="0"/>
              <a:t> </a:t>
            </a:r>
            <a:r>
              <a:rPr lang="pl-PL" sz="1500" dirty="0"/>
              <a:t>mają zapewnione stałe wsparcie i pomoc ze strony kadry nauczycielskiej. J</a:t>
            </a:r>
            <a:r>
              <a:rPr lang="pl-PL" sz="1500" dirty="0" smtClean="0"/>
              <a:t>est </a:t>
            </a:r>
            <a:r>
              <a:rPr lang="pl-PL" sz="1500" dirty="0"/>
              <a:t>wyznaczona jedna </a:t>
            </a:r>
            <a:r>
              <a:rPr lang="pl-PL" sz="1500" dirty="0" smtClean="0"/>
              <a:t>osoba z kadry, </a:t>
            </a:r>
            <a:r>
              <a:rPr lang="pl-PL" sz="1500" dirty="0"/>
              <a:t>która dba o to, </a:t>
            </a:r>
            <a:r>
              <a:rPr lang="pl-PL" sz="1500" dirty="0" smtClean="0"/>
              <a:t>aby czuły </a:t>
            </a:r>
            <a:r>
              <a:rPr lang="pl-PL" sz="1500" dirty="0"/>
              <a:t>się dobrze i kontynuowały naukę aż do dyplomu. </a:t>
            </a:r>
          </a:p>
          <a:p>
            <a:pPr lvl="1"/>
            <a:r>
              <a:rPr lang="pl-PL" sz="1500" dirty="0" smtClean="0"/>
              <a:t>Szkoła informuje na swojej stronie internetowej o programie skierowanym do dziewcząt pragnących podjąć naukę w  </a:t>
            </a:r>
            <a:r>
              <a:rPr lang="pl-PL" sz="1500" dirty="0"/>
              <a:t>nietradycyjnych zawodach. </a:t>
            </a:r>
          </a:p>
          <a:p>
            <a:pPr lvl="1"/>
            <a:r>
              <a:rPr lang="pl-PL" sz="1500" dirty="0"/>
              <a:t>Zdjęcia umieszczone na stronie internetowej szkoły </a:t>
            </a:r>
            <a:r>
              <a:rPr lang="pl-PL" sz="1500" dirty="0" smtClean="0"/>
              <a:t>przedstawiają </a:t>
            </a:r>
            <a:r>
              <a:rPr lang="pl-PL" sz="1500" dirty="0"/>
              <a:t>uczniów wykonujących nietradycyjne zawody. </a:t>
            </a:r>
          </a:p>
          <a:p>
            <a:pPr lvl="1"/>
            <a:r>
              <a:rPr lang="pl-PL" sz="1500" dirty="0"/>
              <a:t>Dziewczęta z kierunków technicznych noszą bluzy z napisem „Mój wybór… „ i nazwą wybranego kierunku np. elektryka. Dzięki temu rodzi się wśród nich więź i duma z tego, że dokonały niestereotypowego wyboru kierunku kształcenia. </a:t>
            </a:r>
          </a:p>
          <a:p>
            <a:pPr lvl="0"/>
            <a:endParaRPr lang="pl-PL" sz="1700" dirty="0"/>
          </a:p>
          <a:p>
            <a:endParaRPr lang="pl-PL" dirty="0"/>
          </a:p>
        </p:txBody>
      </p:sp>
      <p:sp>
        <p:nvSpPr>
          <p:cNvPr id="3" name="Tytuł 2"/>
          <p:cNvSpPr>
            <a:spLocks noGrp="1"/>
          </p:cNvSpPr>
          <p:nvPr>
            <p:ph type="title"/>
          </p:nvPr>
        </p:nvSpPr>
        <p:spPr/>
        <p:txBody>
          <a:bodyPr>
            <a:normAutofit/>
          </a:bodyPr>
          <a:lstStyle/>
          <a:p>
            <a:r>
              <a:rPr lang="pl-PL" sz="3200" dirty="0"/>
              <a:t>Wizyta studyjna w szkole zawodowej </a:t>
            </a:r>
            <a:r>
              <a:rPr lang="pl-PL" sz="3200" dirty="0" smtClean="0"/>
              <a:t>     </a:t>
            </a:r>
            <a:r>
              <a:rPr lang="pl-PL" sz="3200" dirty="0" err="1" smtClean="0"/>
              <a:t>Melhus</a:t>
            </a:r>
            <a:r>
              <a:rPr lang="pl-PL" sz="3200" dirty="0" smtClean="0"/>
              <a:t> </a:t>
            </a:r>
            <a:r>
              <a:rPr lang="pl-PL" sz="3200" dirty="0"/>
              <a:t>V.G.S</a:t>
            </a:r>
          </a:p>
        </p:txBody>
      </p:sp>
    </p:spTree>
    <p:extLst>
      <p:ext uri="{BB962C8B-B14F-4D97-AF65-F5344CB8AC3E}">
        <p14:creationId xmlns:p14="http://schemas.microsoft.com/office/powerpoint/2010/main" val="1703455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Autofit/>
          </a:bodyPr>
          <a:lstStyle/>
          <a:p>
            <a:r>
              <a:rPr lang="pl-PL" sz="1500" b="1" dirty="0" smtClean="0"/>
              <a:t>W rozmowie z uczennicami na temat ich motywacji do wyboru szkoły zawodowej oraz nietradycyjnego kierunku padały następujące argumenty:</a:t>
            </a:r>
          </a:p>
          <a:p>
            <a:pPr lvl="1"/>
            <a:r>
              <a:rPr lang="pl-PL" sz="1500" dirty="0" smtClean="0"/>
              <a:t>Wybrałam ten zawód, gdyż jest to praca ciekawa, zgodna z moimi zainteresowaniami.</a:t>
            </a:r>
          </a:p>
          <a:p>
            <a:pPr lvl="1"/>
            <a:r>
              <a:rPr lang="pl-PL" sz="1500" dirty="0" smtClean="0"/>
              <a:t>Wiem, że po szkole znajdę bez problemu dobrze płatną pracę.</a:t>
            </a:r>
          </a:p>
          <a:p>
            <a:pPr lvl="1"/>
            <a:r>
              <a:rPr lang="pl-PL" sz="1500" dirty="0" smtClean="0"/>
              <a:t>Chciałam zrobić coś innego niż wszystkie dziewczęta, przełamać stereotyp.</a:t>
            </a:r>
          </a:p>
          <a:p>
            <a:pPr lvl="1"/>
            <a:r>
              <a:rPr lang="pl-PL" sz="1500" dirty="0" smtClean="0"/>
              <a:t>Zawód, który wybrałam daje duże możliwości dalszego rozwoju – edukacji i kariery zawodowej (uczenie się przez całe życie).</a:t>
            </a:r>
          </a:p>
          <a:p>
            <a:pPr lvl="1"/>
            <a:r>
              <a:rPr lang="pl-PL" sz="1500" dirty="0" smtClean="0"/>
              <a:t>Lubię pracować rękoma, robić coś praktycznego, co przynosi szybki efekt.</a:t>
            </a:r>
          </a:p>
          <a:p>
            <a:pPr lvl="1"/>
            <a:r>
              <a:rPr lang="pl-PL" sz="1500" dirty="0" smtClean="0"/>
              <a:t>Chcę szybko skończyć szkołę (2 lata) i podjąć pracę (obowiązkowe 2 lata praktyki zawodowej u pracodawcy).</a:t>
            </a:r>
          </a:p>
          <a:p>
            <a:pPr lvl="1"/>
            <a:r>
              <a:rPr lang="pl-PL" sz="1500" dirty="0" smtClean="0"/>
              <a:t>Nie lubię być w miejscu, gdzie jest dużo dziewczyn, lepiej czuję się wśród chłopców. </a:t>
            </a:r>
          </a:p>
          <a:p>
            <a:pPr lvl="0"/>
            <a:endParaRPr lang="pl-PL" sz="1500" dirty="0" smtClean="0"/>
          </a:p>
          <a:p>
            <a:pPr lvl="0"/>
            <a:endParaRPr lang="pl-PL" sz="1400" dirty="0"/>
          </a:p>
          <a:p>
            <a:endParaRPr lang="pl-PL" sz="1400" dirty="0"/>
          </a:p>
        </p:txBody>
      </p:sp>
      <p:sp>
        <p:nvSpPr>
          <p:cNvPr id="3" name="Tytuł 2"/>
          <p:cNvSpPr>
            <a:spLocks noGrp="1"/>
          </p:cNvSpPr>
          <p:nvPr>
            <p:ph type="title"/>
          </p:nvPr>
        </p:nvSpPr>
        <p:spPr/>
        <p:txBody>
          <a:bodyPr>
            <a:normAutofit/>
          </a:bodyPr>
          <a:lstStyle/>
          <a:p>
            <a:r>
              <a:rPr lang="pl-PL" sz="3200" dirty="0"/>
              <a:t>Wizyta studyjna w szkole zawodowej </a:t>
            </a:r>
            <a:r>
              <a:rPr lang="pl-PL" sz="3200" dirty="0" smtClean="0"/>
              <a:t>     </a:t>
            </a:r>
            <a:r>
              <a:rPr lang="pl-PL" sz="3200" dirty="0" err="1" smtClean="0"/>
              <a:t>Melhus</a:t>
            </a:r>
            <a:r>
              <a:rPr lang="pl-PL" sz="3200" dirty="0" smtClean="0"/>
              <a:t> </a:t>
            </a:r>
            <a:r>
              <a:rPr lang="pl-PL" sz="3200" dirty="0"/>
              <a:t>V.G.S</a:t>
            </a:r>
          </a:p>
        </p:txBody>
      </p:sp>
    </p:spTree>
    <p:extLst>
      <p:ext uri="{BB962C8B-B14F-4D97-AF65-F5344CB8AC3E}">
        <p14:creationId xmlns:p14="http://schemas.microsoft.com/office/powerpoint/2010/main" val="287689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522" y="1868545"/>
            <a:ext cx="3742635" cy="2169997"/>
          </a:xfrm>
        </p:spPr>
      </p:pic>
      <p:sp>
        <p:nvSpPr>
          <p:cNvPr id="2" name="Tytuł 1"/>
          <p:cNvSpPr>
            <a:spLocks noGrp="1"/>
          </p:cNvSpPr>
          <p:nvPr>
            <p:ph type="title"/>
          </p:nvPr>
        </p:nvSpPr>
        <p:spPr/>
        <p:txBody>
          <a:bodyPr>
            <a:normAutofit/>
          </a:bodyPr>
          <a:lstStyle/>
          <a:p>
            <a:r>
              <a:rPr lang="pl-PL" sz="3200" dirty="0" smtClean="0"/>
              <a:t>Kobiety w nietradycyjnych zawodach</a:t>
            </a:r>
            <a:endParaRPr lang="pl-PL" sz="3200"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827" y="1654884"/>
            <a:ext cx="3742635" cy="2566204"/>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586" y="4038542"/>
            <a:ext cx="3602438" cy="2657636"/>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4221088"/>
            <a:ext cx="3602438" cy="2462581"/>
          </a:xfrm>
          <a:prstGeom prst="rect">
            <a:avLst/>
          </a:prstGeom>
        </p:spPr>
      </p:pic>
    </p:spTree>
    <p:extLst>
      <p:ext uri="{BB962C8B-B14F-4D97-AF65-F5344CB8AC3E}">
        <p14:creationId xmlns:p14="http://schemas.microsoft.com/office/powerpoint/2010/main" val="272121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1500" b="1" dirty="0"/>
              <a:t>Na pytanie co sądzą o ich wyborze rodzice i znajomi odpowiadały:</a:t>
            </a:r>
          </a:p>
          <a:p>
            <a:pPr lvl="1"/>
            <a:r>
              <a:rPr lang="pl-PL" sz="1500" dirty="0"/>
              <a:t>Rodzice są ze mnie bardzo dumni.</a:t>
            </a:r>
          </a:p>
          <a:p>
            <a:pPr lvl="1"/>
            <a:r>
              <a:rPr lang="pl-PL" sz="1500" dirty="0"/>
              <a:t>Mój tata/wujek/brat wykonywali tę pracę, więc dla rodziny jest to naturalne, że ja też wykonuję ten zawód.</a:t>
            </a:r>
          </a:p>
          <a:p>
            <a:pPr lvl="1"/>
            <a:r>
              <a:rPr lang="pl-PL" sz="1500" dirty="0"/>
              <a:t>Znajomi początkowo byli zdziwieni, ale z czasem uznali, że to nie tylko normalne ale nawet fajne, że uczę się na takim nietypowym dla dziewczyny kierunku. </a:t>
            </a:r>
            <a:endParaRPr lang="pl-PL" sz="1500" dirty="0" smtClean="0"/>
          </a:p>
          <a:p>
            <a:r>
              <a:rPr lang="pl-PL" sz="1500" b="1" dirty="0" smtClean="0"/>
              <a:t>Na pytanie co wyniosą z tej szkoły odpowiadały:</a:t>
            </a:r>
          </a:p>
          <a:p>
            <a:pPr lvl="1"/>
            <a:r>
              <a:rPr lang="pl-PL" sz="1500" dirty="0" smtClean="0"/>
              <a:t>Dobry zawód</a:t>
            </a:r>
          </a:p>
          <a:p>
            <a:pPr lvl="1"/>
            <a:r>
              <a:rPr lang="pl-PL" sz="1500" dirty="0" smtClean="0"/>
              <a:t>Przydatne umiejętności</a:t>
            </a:r>
          </a:p>
          <a:p>
            <a:pPr lvl="1"/>
            <a:r>
              <a:rPr lang="pl-PL" sz="1500" dirty="0" smtClean="0"/>
              <a:t>Wysoką kulturę pracy, która jest najważniejsza. Bo wszystkiego można się nauczyć, ale kulturę pracy trzeba ze sobą wnieść do zakładu pracy. Na przykład nie spóźniać się, przykładać się do pracy, starać się jak najlepiej wykonywać swoje obowiązki. Tego nas uczą w tej szkole [</a:t>
            </a:r>
            <a:r>
              <a:rPr lang="pl-PL" sz="1500" i="1" dirty="0" smtClean="0"/>
              <a:t>wypowiedź dziewcząt z klasy mechanicznej</a:t>
            </a:r>
            <a:r>
              <a:rPr lang="pl-PL" sz="1500" dirty="0" smtClean="0"/>
              <a:t>]</a:t>
            </a:r>
            <a:endParaRPr lang="pl-PL" sz="1500" dirty="0"/>
          </a:p>
          <a:p>
            <a:endParaRPr lang="pl-PL" sz="1500" dirty="0"/>
          </a:p>
        </p:txBody>
      </p:sp>
      <p:sp>
        <p:nvSpPr>
          <p:cNvPr id="3" name="Tytuł 2"/>
          <p:cNvSpPr>
            <a:spLocks noGrp="1"/>
          </p:cNvSpPr>
          <p:nvPr>
            <p:ph type="title"/>
          </p:nvPr>
        </p:nvSpPr>
        <p:spPr/>
        <p:txBody>
          <a:bodyPr>
            <a:normAutofit/>
          </a:bodyPr>
          <a:lstStyle/>
          <a:p>
            <a:r>
              <a:rPr lang="pl-PL" sz="3200" dirty="0"/>
              <a:t>Wizyta studyjna w szkole zawodowej </a:t>
            </a:r>
            <a:r>
              <a:rPr lang="pl-PL" sz="3200" dirty="0" smtClean="0"/>
              <a:t>     </a:t>
            </a:r>
            <a:r>
              <a:rPr lang="pl-PL" sz="3200" dirty="0" err="1" smtClean="0"/>
              <a:t>Melhus</a:t>
            </a:r>
            <a:r>
              <a:rPr lang="pl-PL" sz="3200" dirty="0" smtClean="0"/>
              <a:t> </a:t>
            </a:r>
            <a:r>
              <a:rPr lang="pl-PL" sz="3200" dirty="0"/>
              <a:t>V.G.S</a:t>
            </a:r>
          </a:p>
        </p:txBody>
      </p:sp>
    </p:spTree>
    <p:extLst>
      <p:ext uri="{BB962C8B-B14F-4D97-AF65-F5344CB8AC3E}">
        <p14:creationId xmlns:p14="http://schemas.microsoft.com/office/powerpoint/2010/main" val="366637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402" y="2132856"/>
            <a:ext cx="3816424" cy="2999446"/>
          </a:xfrm>
        </p:spPr>
      </p:pic>
      <p:sp>
        <p:nvSpPr>
          <p:cNvPr id="3" name="Tytuł 2"/>
          <p:cNvSpPr>
            <a:spLocks noGrp="1"/>
          </p:cNvSpPr>
          <p:nvPr>
            <p:ph type="title"/>
          </p:nvPr>
        </p:nvSpPr>
        <p:spPr/>
        <p:txBody>
          <a:bodyPr>
            <a:normAutofit/>
          </a:bodyPr>
          <a:lstStyle/>
          <a:p>
            <a:r>
              <a:rPr lang="pl-PL" sz="3200" dirty="0"/>
              <a:t>Wizyta studyjna w szkole zawodowej </a:t>
            </a:r>
            <a:r>
              <a:rPr lang="pl-PL" sz="3200" dirty="0" smtClean="0"/>
              <a:t>        </a:t>
            </a:r>
            <a:r>
              <a:rPr lang="pl-PL" sz="3200" dirty="0" err="1" smtClean="0"/>
              <a:t>Melhus</a:t>
            </a:r>
            <a:r>
              <a:rPr lang="pl-PL" sz="3200" dirty="0" smtClean="0"/>
              <a:t> </a:t>
            </a:r>
            <a:r>
              <a:rPr lang="pl-PL" sz="3200" dirty="0"/>
              <a:t>V.G.S</a:t>
            </a:r>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826" y="2276872"/>
            <a:ext cx="3672408" cy="2439711"/>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519" y="4711377"/>
            <a:ext cx="2825315" cy="2101238"/>
          </a:xfrm>
          <a:prstGeom prst="rect">
            <a:avLst/>
          </a:prstGeom>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9495" y="4539162"/>
            <a:ext cx="3422145" cy="2273453"/>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988747"/>
            <a:ext cx="2869494" cy="1841406"/>
          </a:xfrm>
          <a:prstGeom prst="rect">
            <a:avLst/>
          </a:prstGeom>
        </p:spPr>
      </p:pic>
    </p:spTree>
    <p:extLst>
      <p:ext uri="{BB962C8B-B14F-4D97-AF65-F5344CB8AC3E}">
        <p14:creationId xmlns:p14="http://schemas.microsoft.com/office/powerpoint/2010/main" val="259290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2708920"/>
            <a:ext cx="7408333" cy="3450696"/>
          </a:xfrm>
        </p:spPr>
        <p:txBody>
          <a:bodyPr>
            <a:normAutofit fontScale="25000" lnSpcReduction="20000"/>
          </a:bodyPr>
          <a:lstStyle/>
          <a:p>
            <a:pPr lvl="0"/>
            <a:r>
              <a:rPr lang="pl-PL" sz="6000" dirty="0" smtClean="0"/>
              <a:t>W trakcie wizyty w </a:t>
            </a:r>
            <a:r>
              <a:rPr lang="pl-PL" sz="6000" dirty="0" err="1" smtClean="0"/>
              <a:t>Trondheim</a:t>
            </a:r>
            <a:r>
              <a:rPr lang="pl-PL" sz="6000" dirty="0" smtClean="0"/>
              <a:t> odwiedziłyśmy plac budowy, gdzie wśród pracowników są 2 kobiety pracujące jako elektryk. </a:t>
            </a:r>
          </a:p>
          <a:p>
            <a:pPr lvl="0"/>
            <a:r>
              <a:rPr lang="pl-PL" sz="6000" dirty="0" smtClean="0"/>
              <a:t>Po placu budowy oprowadzała nas Lene, która pracuje jako elektryk od 3 lat. Najważniejsze punkty jej wypowiedzi to:</a:t>
            </a:r>
          </a:p>
          <a:p>
            <a:pPr lvl="0"/>
            <a:r>
              <a:rPr lang="pl-PL" sz="6000" dirty="0" smtClean="0"/>
              <a:t>Zawsze chciałam pracować jako elektryk. Nie udało mi się dostać na kierunek elektryka za pierwszym razem, więc przez pewien czas wykonywałam inną pracę, można powiedzieć, że tradycyjnie kobiecą. Ale nie porzuciłam moim marzeń i udało mi się w końcu. </a:t>
            </a:r>
          </a:p>
          <a:p>
            <a:pPr lvl="0"/>
            <a:r>
              <a:rPr lang="pl-PL" sz="6000" dirty="0" smtClean="0"/>
              <a:t>Bardzo dobrze pracuje mi się na budowie z mężczyznami. Moi współpracownicy nigdy nie dali mi odczuć, że traktują mnie inaczej, na przykład gorzej dlatego, że jestem kobietą. Panuje dobra atmosfera pracy. </a:t>
            </a:r>
          </a:p>
          <a:p>
            <a:pPr lvl="0"/>
            <a:r>
              <a:rPr lang="pl-PL" sz="6000" dirty="0" smtClean="0"/>
              <a:t>Jedyne uwagi pod moim adresem kierują czasem pracownicy z innych krajów, często z Polski. Nie rozumiem co mówią, ale czuję, że jest to coś nieprzyjemnego z racji tego, że jestem kobietą a wykonuję tę samą pracę co oni. Widać, że jest duża różnica w postrzeganiu kobiety w „męskim” zawodzie w Norwegii i w innych krajach. </a:t>
            </a:r>
          </a:p>
          <a:p>
            <a:endParaRPr lang="pl-PL" dirty="0"/>
          </a:p>
        </p:txBody>
      </p:sp>
      <p:sp>
        <p:nvSpPr>
          <p:cNvPr id="2" name="Tytuł 1"/>
          <p:cNvSpPr>
            <a:spLocks noGrp="1"/>
          </p:cNvSpPr>
          <p:nvPr>
            <p:ph type="title"/>
          </p:nvPr>
        </p:nvSpPr>
        <p:spPr/>
        <p:txBody>
          <a:bodyPr>
            <a:normAutofit/>
          </a:bodyPr>
          <a:lstStyle/>
          <a:p>
            <a:r>
              <a:rPr lang="pl-PL" sz="3200" dirty="0" smtClean="0"/>
              <a:t>Wizyta na placu budowy w </a:t>
            </a:r>
            <a:r>
              <a:rPr lang="pl-PL" sz="3200" dirty="0" err="1" smtClean="0"/>
              <a:t>Trondheim</a:t>
            </a:r>
            <a:endParaRPr lang="pl-PL" sz="3200" dirty="0"/>
          </a:p>
        </p:txBody>
      </p:sp>
    </p:spTree>
    <p:extLst>
      <p:ext uri="{BB962C8B-B14F-4D97-AF65-F5344CB8AC3E}">
        <p14:creationId xmlns:p14="http://schemas.microsoft.com/office/powerpoint/2010/main" val="237006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lvl="0"/>
            <a:r>
              <a:rPr lang="pl-PL" sz="1500" dirty="0"/>
              <a:t>W Norwegii coraz powszechniej uważa się, że im zespół pracowników bardziej zróżnicowany, czyli na przykład damsko-męski tym lepsza jest atmosfera pracy. Dlatego firmy zabiegają o kobiety w nietradycyjnych zawodach. </a:t>
            </a:r>
          </a:p>
          <a:p>
            <a:pPr lvl="0"/>
            <a:r>
              <a:rPr lang="pl-PL" sz="1500" dirty="0"/>
              <a:t>Pracodawcy przychodzą często do szkół zawodowych i pytają o dziewczyny na kierunkach zdominowanych przez chłopców. </a:t>
            </a:r>
          </a:p>
          <a:p>
            <a:pPr lvl="0"/>
            <a:r>
              <a:rPr lang="pl-PL" sz="1500" dirty="0"/>
              <a:t>Kobieta, która skończyła kierunek techniczny powinna pracować w zawodzie. W przeciwnym razie marnuje się jej potencjał. To strata dla państwa. </a:t>
            </a:r>
            <a:endParaRPr lang="pl-PL" sz="1500" dirty="0" smtClean="0"/>
          </a:p>
          <a:p>
            <a:pPr lvl="0"/>
            <a:endParaRPr lang="pl-PL" sz="1500" dirty="0"/>
          </a:p>
          <a:p>
            <a:endParaRPr lang="pl-PL" dirty="0"/>
          </a:p>
        </p:txBody>
      </p:sp>
      <p:sp>
        <p:nvSpPr>
          <p:cNvPr id="3" name="Tytuł 2"/>
          <p:cNvSpPr>
            <a:spLocks noGrp="1"/>
          </p:cNvSpPr>
          <p:nvPr>
            <p:ph type="title"/>
          </p:nvPr>
        </p:nvSpPr>
        <p:spPr/>
        <p:txBody>
          <a:bodyPr>
            <a:normAutofit/>
          </a:bodyPr>
          <a:lstStyle/>
          <a:p>
            <a:r>
              <a:rPr lang="pl-PL" sz="3200" dirty="0"/>
              <a:t>Wizyta na placu budowy w </a:t>
            </a:r>
            <a:r>
              <a:rPr lang="pl-PL" sz="3200" dirty="0" err="1"/>
              <a:t>Trondheim</a:t>
            </a:r>
            <a:endParaRPr lang="pl-PL" sz="32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322" y="4468907"/>
            <a:ext cx="3176669" cy="2110374"/>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474432"/>
            <a:ext cx="3168352" cy="2104849"/>
          </a:xfrm>
          <a:prstGeom prst="rect">
            <a:avLst/>
          </a:prstGeom>
        </p:spPr>
      </p:pic>
    </p:spTree>
    <p:extLst>
      <p:ext uri="{BB962C8B-B14F-4D97-AF65-F5344CB8AC3E}">
        <p14:creationId xmlns:p14="http://schemas.microsoft.com/office/powerpoint/2010/main" val="396238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1500" dirty="0" smtClean="0"/>
              <a:t>Strona internetowa szkoły zawodowej </a:t>
            </a:r>
            <a:r>
              <a:rPr lang="pl-PL" sz="1500" dirty="0" err="1" smtClean="0"/>
              <a:t>Melhus</a:t>
            </a:r>
            <a:r>
              <a:rPr lang="pl-PL" sz="1500" dirty="0" smtClean="0"/>
              <a:t> V.G.S. </a:t>
            </a:r>
            <a:r>
              <a:rPr lang="pl-PL" sz="1600" dirty="0">
                <a:hlinkClick r:id="rId2"/>
              </a:rPr>
              <a:t>http://</a:t>
            </a:r>
            <a:r>
              <a:rPr lang="pl-PL" sz="1600" dirty="0" smtClean="0">
                <a:hlinkClick r:id="rId2"/>
              </a:rPr>
              <a:t>www.melhus.vgs.no/Om-oss/Info-in-english</a:t>
            </a:r>
            <a:endParaRPr lang="pl-PL" sz="1600" dirty="0" smtClean="0"/>
          </a:p>
          <a:p>
            <a:r>
              <a:rPr lang="pl-PL" sz="1500" dirty="0" smtClean="0"/>
              <a:t>Strona KIUY „</a:t>
            </a:r>
            <a:r>
              <a:rPr lang="pl-PL" sz="1500" dirty="0" err="1" smtClean="0"/>
              <a:t>Women</a:t>
            </a:r>
            <a:r>
              <a:rPr lang="pl-PL" sz="1500" dirty="0" smtClean="0"/>
              <a:t> in non-</a:t>
            </a:r>
            <a:r>
              <a:rPr lang="pl-PL" sz="1500" dirty="0" err="1" smtClean="0"/>
              <a:t>traditional</a:t>
            </a:r>
            <a:r>
              <a:rPr lang="pl-PL" sz="1500" dirty="0" smtClean="0"/>
              <a:t> </a:t>
            </a:r>
            <a:r>
              <a:rPr lang="pl-PL" sz="1500" dirty="0" err="1" smtClean="0"/>
              <a:t>occupations</a:t>
            </a:r>
            <a:r>
              <a:rPr lang="pl-PL" sz="1500" dirty="0"/>
              <a:t>” na FB </a:t>
            </a:r>
            <a:r>
              <a:rPr lang="pl-PL" sz="1500" dirty="0">
                <a:hlinkClick r:id="rId3"/>
              </a:rPr>
              <a:t>https://</a:t>
            </a:r>
            <a:r>
              <a:rPr lang="pl-PL" sz="1500" dirty="0" smtClean="0">
                <a:hlinkClick r:id="rId3"/>
              </a:rPr>
              <a:t>www.facebook.com/kvinneriutradisjonelleyrker</a:t>
            </a:r>
            <a:endParaRPr lang="pl-PL" sz="1500" dirty="0" smtClean="0"/>
          </a:p>
          <a:p>
            <a:endParaRPr lang="pl-PL" sz="1500" dirty="0"/>
          </a:p>
          <a:p>
            <a:r>
              <a:rPr lang="pl-PL" sz="1500" dirty="0" smtClean="0"/>
              <a:t>Do ilustracji niniejszej prezentacji wykorzystano zdjęcia wykonane przez uczestniczki wyjazdu do </a:t>
            </a:r>
            <a:r>
              <a:rPr lang="pl-PL" sz="1500" dirty="0" err="1" smtClean="0"/>
              <a:t>Trondheim</a:t>
            </a:r>
            <a:r>
              <a:rPr lang="pl-PL" sz="1500" dirty="0" smtClean="0"/>
              <a:t>. Część zdjęć pochodzi z artykułów, które pojawiły się w lokalnej prasie norweskiej po konferencji </a:t>
            </a:r>
            <a:r>
              <a:rPr lang="pl-PL" sz="1500" dirty="0" smtClean="0">
                <a:hlinkClick r:id="rId4"/>
              </a:rPr>
              <a:t>http</a:t>
            </a:r>
            <a:r>
              <a:rPr lang="pl-PL" sz="1500" dirty="0">
                <a:hlinkClick r:id="rId4"/>
              </a:rPr>
              <a:t>://</a:t>
            </a:r>
            <a:r>
              <a:rPr lang="pl-PL" sz="1500" dirty="0" smtClean="0">
                <a:hlinkClick r:id="rId4"/>
              </a:rPr>
              <a:t>frifagbevegelse.no/nettverk/kjnn_har_ingen_betydning_bare_man_gjr_en_god_jobb_373546.html</a:t>
            </a:r>
            <a:endParaRPr lang="pl-PL" sz="1500" dirty="0" smtClean="0"/>
          </a:p>
          <a:p>
            <a:r>
              <a:rPr lang="pl-PL" sz="1500" dirty="0">
                <a:hlinkClick r:id="rId5"/>
              </a:rPr>
              <a:t>http://frifagbevegelse.no/nettverk/_</a:t>
            </a:r>
            <a:r>
              <a:rPr lang="pl-PL" sz="1500" dirty="0" smtClean="0">
                <a:hlinkClick r:id="rId5"/>
              </a:rPr>
              <a:t>fortsatt_systematiske_forskjeller_mellom_kvinner_og_menn_373533.html</a:t>
            </a:r>
            <a:endParaRPr lang="pl-PL" sz="1500" dirty="0" smtClean="0"/>
          </a:p>
          <a:p>
            <a:r>
              <a:rPr lang="pl-PL" sz="1500" dirty="0" smtClean="0"/>
              <a:t>a także ze strony internetowej szkoły </a:t>
            </a:r>
            <a:r>
              <a:rPr lang="pl-PL" sz="1500" dirty="0" err="1" smtClean="0"/>
              <a:t>Melhus</a:t>
            </a:r>
            <a:r>
              <a:rPr lang="pl-PL" sz="1500" dirty="0" smtClean="0"/>
              <a:t> V.G.S </a:t>
            </a:r>
            <a:endParaRPr lang="pl-PL" sz="1500" dirty="0"/>
          </a:p>
        </p:txBody>
      </p:sp>
      <p:sp>
        <p:nvSpPr>
          <p:cNvPr id="3" name="Tytuł 2"/>
          <p:cNvSpPr>
            <a:spLocks noGrp="1"/>
          </p:cNvSpPr>
          <p:nvPr>
            <p:ph type="title"/>
          </p:nvPr>
        </p:nvSpPr>
        <p:spPr/>
        <p:txBody>
          <a:bodyPr>
            <a:normAutofit/>
          </a:bodyPr>
          <a:lstStyle/>
          <a:p>
            <a:r>
              <a:rPr lang="pl-PL" sz="3200" dirty="0" smtClean="0"/>
              <a:t>Dodatkowe informacje</a:t>
            </a:r>
            <a:endParaRPr lang="pl-PL" sz="3200" dirty="0"/>
          </a:p>
        </p:txBody>
      </p:sp>
    </p:spTree>
    <p:extLst>
      <p:ext uri="{BB962C8B-B14F-4D97-AF65-F5344CB8AC3E}">
        <p14:creationId xmlns:p14="http://schemas.microsoft.com/office/powerpoint/2010/main" val="355384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r>
              <a:rPr lang="pl-PL" sz="1600" dirty="0" smtClean="0"/>
              <a:t>W dniach 29 września – 2 października 2015 r. przedstawicielki Koalicji Karat wzięły udział w konferencji poświęconej kobietom i mężczyznom w nietradycyjnych zawodach oraz w wizycie studyjnej w szkole zawodowej i firmie budowlanej w </a:t>
            </a:r>
            <a:r>
              <a:rPr lang="pl-PL" sz="1600" dirty="0" err="1" smtClean="0"/>
              <a:t>Trondheim</a:t>
            </a:r>
            <a:r>
              <a:rPr lang="pl-PL" sz="1600" dirty="0" smtClean="0"/>
              <a:t> w Norwegii. </a:t>
            </a:r>
          </a:p>
          <a:p>
            <a:r>
              <a:rPr lang="pl-PL" sz="1600" dirty="0" smtClean="0"/>
              <a:t>Wizyta odbyła się w ramach współpracy dwustronnej pomiędzy Koalicją Karat a organizacją norweską KIUY - </a:t>
            </a:r>
            <a:r>
              <a:rPr lang="pl-PL" sz="1600" dirty="0" err="1" smtClean="0"/>
              <a:t>Kinner</a:t>
            </a:r>
            <a:r>
              <a:rPr lang="pl-PL" sz="1600" dirty="0" smtClean="0"/>
              <a:t> i </a:t>
            </a:r>
            <a:r>
              <a:rPr lang="pl-PL" sz="1600" dirty="0" err="1"/>
              <a:t>U</a:t>
            </a:r>
            <a:r>
              <a:rPr lang="pl-PL" sz="1600" dirty="0" err="1" smtClean="0"/>
              <a:t>tradisjonelle</a:t>
            </a:r>
            <a:r>
              <a:rPr lang="pl-PL" sz="1600" dirty="0" smtClean="0"/>
              <a:t> </a:t>
            </a:r>
            <a:r>
              <a:rPr lang="pl-PL" sz="1600" dirty="0" err="1"/>
              <a:t>Y</a:t>
            </a:r>
            <a:r>
              <a:rPr lang="pl-PL" sz="1600" dirty="0" err="1" smtClean="0"/>
              <a:t>rker</a:t>
            </a:r>
            <a:r>
              <a:rPr lang="pl-PL" sz="1600" dirty="0" smtClean="0"/>
              <a:t> (</a:t>
            </a:r>
            <a:r>
              <a:rPr lang="pl-PL" sz="1600" dirty="0" err="1" smtClean="0"/>
              <a:t>Women</a:t>
            </a:r>
            <a:r>
              <a:rPr lang="pl-PL" sz="1600" dirty="0" smtClean="0"/>
              <a:t> in non-</a:t>
            </a:r>
            <a:r>
              <a:rPr lang="pl-PL" sz="1600" dirty="0" err="1" smtClean="0"/>
              <a:t>traditional</a:t>
            </a:r>
            <a:r>
              <a:rPr lang="pl-PL" sz="1600" dirty="0" smtClean="0"/>
              <a:t> </a:t>
            </a:r>
            <a:r>
              <a:rPr lang="pl-PL" sz="1600" dirty="0" err="1" smtClean="0"/>
              <a:t>occupations</a:t>
            </a:r>
            <a:r>
              <a:rPr lang="pl-PL" sz="1600" dirty="0" smtClean="0"/>
              <a:t>). </a:t>
            </a:r>
          </a:p>
          <a:p>
            <a:r>
              <a:rPr lang="pl-PL" sz="1600" dirty="0" smtClean="0"/>
              <a:t>Konferencja została zorganizowana przez KIUY we współpracy z Norweską Konfederacją Związków Zawodowych - LO </a:t>
            </a:r>
            <a:r>
              <a:rPr lang="pl-PL" sz="1600" dirty="0" err="1" smtClean="0"/>
              <a:t>Norway</a:t>
            </a:r>
            <a:r>
              <a:rPr lang="pl-PL" sz="1600" dirty="0" smtClean="0"/>
              <a:t> i administracją rządową okręgu </a:t>
            </a:r>
            <a:r>
              <a:rPr lang="pl-PL" sz="1600" dirty="0" err="1" smtClean="0"/>
              <a:t>Sor-Trondelag</a:t>
            </a:r>
            <a:r>
              <a:rPr lang="pl-PL" sz="1600" dirty="0" smtClean="0"/>
              <a:t>. </a:t>
            </a:r>
          </a:p>
          <a:p>
            <a:r>
              <a:rPr lang="pl-PL" sz="1600" dirty="0"/>
              <a:t>W</a:t>
            </a:r>
            <a:r>
              <a:rPr lang="pl-PL" sz="1600" dirty="0" smtClean="0"/>
              <a:t> niniejszej prezentacji przedstawiono „w pigułce” wystąpienia prelegentów na konferencji oraz informacje uzyskane podczas wizyty studyjnej w szkole zawodowej </a:t>
            </a:r>
            <a:r>
              <a:rPr lang="pl-PL" sz="1600" dirty="0" err="1" smtClean="0"/>
              <a:t>Melhus</a:t>
            </a:r>
            <a:r>
              <a:rPr lang="pl-PL" sz="1600" dirty="0" smtClean="0"/>
              <a:t> V.G.S. i w firmie budowlanej. </a:t>
            </a:r>
          </a:p>
          <a:p>
            <a:endParaRPr lang="pl-PL" sz="1700" dirty="0"/>
          </a:p>
        </p:txBody>
      </p:sp>
      <p:sp>
        <p:nvSpPr>
          <p:cNvPr id="2" name="Tytuł 1"/>
          <p:cNvSpPr>
            <a:spLocks noGrp="1"/>
          </p:cNvSpPr>
          <p:nvPr>
            <p:ph type="title"/>
          </p:nvPr>
        </p:nvSpPr>
        <p:spPr/>
        <p:txBody>
          <a:bodyPr>
            <a:normAutofit/>
          </a:bodyPr>
          <a:lstStyle/>
          <a:p>
            <a:r>
              <a:rPr lang="pl-PL" sz="3200" dirty="0" smtClean="0"/>
              <a:t>Na temat prezentacji</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739" y="1124744"/>
            <a:ext cx="2857500" cy="1428750"/>
          </a:xfrm>
          <a:prstGeom prst="rect">
            <a:avLst/>
          </a:prstGeom>
        </p:spPr>
      </p:pic>
    </p:spTree>
    <p:extLst>
      <p:ext uri="{BB962C8B-B14F-4D97-AF65-F5344CB8AC3E}">
        <p14:creationId xmlns:p14="http://schemas.microsoft.com/office/powerpoint/2010/main" val="349175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sz="1700" b="1" dirty="0" smtClean="0"/>
              <a:t>Marte Taylor Bye </a:t>
            </a:r>
            <a:r>
              <a:rPr lang="pl-PL" sz="1700" dirty="0" smtClean="0"/>
              <a:t>– ekspertka ds. równości płci norweskiej organizacji Center for </a:t>
            </a:r>
            <a:r>
              <a:rPr lang="pl-PL" sz="1700" dirty="0" err="1" smtClean="0"/>
              <a:t>Gender</a:t>
            </a:r>
            <a:r>
              <a:rPr lang="pl-PL" sz="1700" dirty="0" smtClean="0"/>
              <a:t> </a:t>
            </a:r>
            <a:r>
              <a:rPr lang="pl-PL" sz="1700" dirty="0" err="1" smtClean="0"/>
              <a:t>Equality</a:t>
            </a:r>
            <a:r>
              <a:rPr lang="pl-PL" sz="1700" dirty="0" smtClean="0"/>
              <a:t> (KUN). </a:t>
            </a:r>
          </a:p>
          <a:p>
            <a:r>
              <a:rPr lang="pl-PL" sz="1700" b="1" dirty="0" smtClean="0"/>
              <a:t>Liv Beate Eidem </a:t>
            </a:r>
            <a:r>
              <a:rPr lang="pl-PL" sz="1700" dirty="0" smtClean="0"/>
              <a:t>– liderka sieci KIUY „</a:t>
            </a:r>
            <a:r>
              <a:rPr lang="pl-PL" sz="1700" dirty="0" err="1" smtClean="0"/>
              <a:t>Women</a:t>
            </a:r>
            <a:r>
              <a:rPr lang="pl-PL" sz="1700" dirty="0" smtClean="0"/>
              <a:t> in non-</a:t>
            </a:r>
            <a:r>
              <a:rPr lang="pl-PL" sz="1700" dirty="0" err="1" smtClean="0"/>
              <a:t>traditional</a:t>
            </a:r>
            <a:r>
              <a:rPr lang="pl-PL" sz="1700" dirty="0" smtClean="0"/>
              <a:t> </a:t>
            </a:r>
            <a:r>
              <a:rPr lang="pl-PL" sz="1700" dirty="0" err="1" smtClean="0"/>
              <a:t>occupations</a:t>
            </a:r>
            <a:r>
              <a:rPr lang="pl-PL" sz="1700" dirty="0" smtClean="0"/>
              <a:t>”, z zawodu elektryk. </a:t>
            </a:r>
          </a:p>
          <a:p>
            <a:r>
              <a:rPr lang="pl-PL" sz="1700" b="1" dirty="0" err="1" smtClean="0"/>
              <a:t>Ingar</a:t>
            </a:r>
            <a:r>
              <a:rPr lang="pl-PL" sz="1700" b="1" dirty="0" smtClean="0"/>
              <a:t> </a:t>
            </a:r>
            <a:r>
              <a:rPr lang="pl-PL" sz="1700" b="1" dirty="0" err="1" smtClean="0"/>
              <a:t>Ballo</a:t>
            </a:r>
            <a:r>
              <a:rPr lang="pl-PL" sz="1700" b="1" dirty="0" smtClean="0"/>
              <a:t> </a:t>
            </a:r>
            <a:r>
              <a:rPr lang="pl-PL" sz="1700" b="1" dirty="0" err="1" smtClean="0"/>
              <a:t>Sadum</a:t>
            </a:r>
            <a:r>
              <a:rPr lang="pl-PL" sz="1700" b="1" dirty="0" smtClean="0"/>
              <a:t> </a:t>
            </a:r>
            <a:r>
              <a:rPr lang="pl-PL" sz="1700" dirty="0" smtClean="0"/>
              <a:t>– aktywista ruchu „Men in </a:t>
            </a:r>
            <a:r>
              <a:rPr lang="pl-PL" sz="1700" dirty="0" err="1" smtClean="0"/>
              <a:t>kindergarten</a:t>
            </a:r>
            <a:r>
              <a:rPr lang="pl-PL" sz="1700" dirty="0" smtClean="0"/>
              <a:t>”. We współpracy z ratuszem w </a:t>
            </a:r>
            <a:r>
              <a:rPr lang="pl-PL" sz="1700" dirty="0" err="1" smtClean="0"/>
              <a:t>Trondheim</a:t>
            </a:r>
            <a:r>
              <a:rPr lang="pl-PL" sz="1700" dirty="0" smtClean="0"/>
              <a:t> prowadzi projekt mający na celu zwiększenie udziału mężczyzn w opiece przedszkolnej, z zawodu wychowawca przedszkolny. </a:t>
            </a:r>
          </a:p>
          <a:p>
            <a:r>
              <a:rPr lang="pl-PL" sz="1700" b="1" dirty="0" err="1" smtClean="0"/>
              <a:t>Berit</a:t>
            </a:r>
            <a:r>
              <a:rPr lang="pl-PL" sz="1700" b="1" dirty="0" smtClean="0"/>
              <a:t> B</a:t>
            </a:r>
            <a:r>
              <a:rPr lang="vi-VN" sz="1700" b="1" dirty="0"/>
              <a:t>å</a:t>
            </a:r>
            <a:r>
              <a:rPr lang="pl-PL" sz="1700" b="1" dirty="0" err="1" smtClean="0"/>
              <a:t>rdstu</a:t>
            </a:r>
            <a:r>
              <a:rPr lang="pl-PL" sz="1700" b="1" dirty="0" smtClean="0"/>
              <a:t> </a:t>
            </a:r>
            <a:r>
              <a:rPr lang="pl-PL" sz="1700" dirty="0" smtClean="0"/>
              <a:t>– liderka ruchu na rzecz zwiększenia udziału kobiet w nietradycyjnych zawodach, autorka pracy magisterskiej „Co myślą dziewczęta w szkole ponadgimnazjalnej na temat swojego wyboru kariery w nietradycyjnym zawodzie?”</a:t>
            </a:r>
          </a:p>
          <a:p>
            <a:r>
              <a:rPr lang="pl-PL" sz="1700" b="1" dirty="0" smtClean="0"/>
              <a:t>Kristian </a:t>
            </a:r>
            <a:r>
              <a:rPr lang="pl-PL" sz="1700" b="1" dirty="0" err="1" smtClean="0"/>
              <a:t>Tangen</a:t>
            </a:r>
            <a:r>
              <a:rPr lang="pl-PL" sz="1700" b="1" dirty="0" smtClean="0"/>
              <a:t> </a:t>
            </a:r>
            <a:r>
              <a:rPr lang="pl-PL" sz="1700" dirty="0" smtClean="0"/>
              <a:t>– sekretarz okręgu Oslo Norweskiej Konfederacji Związków Zawodowych (LO-</a:t>
            </a:r>
            <a:r>
              <a:rPr lang="pl-PL" sz="1700" dirty="0" err="1" smtClean="0"/>
              <a:t>Norway</a:t>
            </a:r>
            <a:r>
              <a:rPr lang="pl-PL" sz="1700" dirty="0" smtClean="0"/>
              <a:t>).</a:t>
            </a:r>
            <a:r>
              <a:rPr lang="en-US" sz="1800" dirty="0"/>
              <a:t/>
            </a:r>
            <a:br>
              <a:rPr lang="en-US" sz="1800" dirty="0"/>
            </a:br>
            <a:endParaRPr lang="pl-PL" sz="1800" dirty="0"/>
          </a:p>
        </p:txBody>
      </p:sp>
      <p:sp>
        <p:nvSpPr>
          <p:cNvPr id="2" name="Tytuł 1"/>
          <p:cNvSpPr>
            <a:spLocks noGrp="1"/>
          </p:cNvSpPr>
          <p:nvPr>
            <p:ph type="title"/>
          </p:nvPr>
        </p:nvSpPr>
        <p:spPr/>
        <p:txBody>
          <a:bodyPr>
            <a:noAutofit/>
          </a:bodyPr>
          <a:lstStyle/>
          <a:p>
            <a:r>
              <a:rPr lang="pl-PL" sz="2800" dirty="0" smtClean="0"/>
              <a:t>Prelegenci konferencji „Non-</a:t>
            </a:r>
            <a:r>
              <a:rPr lang="pl-PL" sz="2800" dirty="0" err="1" smtClean="0"/>
              <a:t>traditional</a:t>
            </a:r>
            <a:r>
              <a:rPr lang="pl-PL" sz="2800" dirty="0" smtClean="0"/>
              <a:t> </a:t>
            </a:r>
            <a:r>
              <a:rPr lang="pl-PL" sz="2800" dirty="0" err="1" smtClean="0"/>
              <a:t>career</a:t>
            </a:r>
            <a:r>
              <a:rPr lang="pl-PL" sz="2800" dirty="0" smtClean="0"/>
              <a:t> </a:t>
            </a:r>
            <a:r>
              <a:rPr lang="pl-PL" sz="2800" dirty="0" err="1" smtClean="0"/>
              <a:t>choices</a:t>
            </a:r>
            <a:r>
              <a:rPr lang="pl-PL" sz="2800" dirty="0" smtClean="0"/>
              <a:t>”, która odbyła się 1 października w </a:t>
            </a:r>
            <a:r>
              <a:rPr lang="pl-PL" sz="2800" dirty="0" err="1" smtClean="0"/>
              <a:t>Trondheim</a:t>
            </a:r>
            <a:endParaRPr lang="pl-PL" sz="2800" dirty="0"/>
          </a:p>
        </p:txBody>
      </p:sp>
    </p:spTree>
    <p:extLst>
      <p:ext uri="{BB962C8B-B14F-4D97-AF65-F5344CB8AC3E}">
        <p14:creationId xmlns:p14="http://schemas.microsoft.com/office/powerpoint/2010/main" val="2659186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1500" dirty="0" smtClean="0"/>
              <a:t>Norwegia ma drugi najwyższy wskaźnik aktywności zawodowej kobiet wśród krajów OECD. </a:t>
            </a:r>
            <a:r>
              <a:rPr lang="pl-PL" sz="1500" dirty="0"/>
              <a:t> </a:t>
            </a:r>
            <a:r>
              <a:rPr lang="pl-PL" sz="1500" dirty="0" smtClean="0"/>
              <a:t>W Norwegii żywa jest również ideologia, że każdy powinien mieć możliwość wyboru edukacji i pracy według własnych pragnień i możliwości. W rzeczywistości płeć wpływa na nasze wybory,  wystarczy spojrzeć na zależności pomiędzy płcią a profesją. </a:t>
            </a:r>
            <a:r>
              <a:rPr lang="pl-PL" sz="1500" b="1" dirty="0" smtClean="0"/>
              <a:t>W zawodach związanych z opieką nad dziećmi czy zdrowiem pracują głównie kobiety, w zawodach związanych z rzemiosłem mężczyźni. </a:t>
            </a:r>
          </a:p>
          <a:p>
            <a:r>
              <a:rPr lang="pl-PL" sz="1500" dirty="0" smtClean="0"/>
              <a:t>Sektor publiczny, gdzie płace są niższe niż w sektorze prywatnym jest zdominowany przez kobiety. W sektorze prywatnym pracuje 63% mężczyzn, w tym 35 % stanowisk kierowniczych zajmują kobiety, a 64% mężczyźni. </a:t>
            </a:r>
          </a:p>
          <a:p>
            <a:r>
              <a:rPr lang="pl-PL" sz="1500" dirty="0" smtClean="0"/>
              <a:t>Praca na część etatu jest znacznie bardziej rozpowszechniona w zawodach zdominowanych przez kobiety, co wpływa na wysokość pensji oraz późniejszą emeryturę. </a:t>
            </a:r>
          </a:p>
          <a:p>
            <a:endParaRPr lang="pl-PL" sz="2000" dirty="0"/>
          </a:p>
        </p:txBody>
      </p:sp>
      <p:sp>
        <p:nvSpPr>
          <p:cNvPr id="2" name="Tytuł 1"/>
          <p:cNvSpPr>
            <a:spLocks noGrp="1"/>
          </p:cNvSpPr>
          <p:nvPr>
            <p:ph type="title"/>
          </p:nvPr>
        </p:nvSpPr>
        <p:spPr/>
        <p:txBody>
          <a:bodyPr>
            <a:normAutofit/>
          </a:bodyPr>
          <a:lstStyle/>
          <a:p>
            <a:r>
              <a:rPr lang="pl-PL" sz="3200" dirty="0" smtClean="0"/>
              <a:t>Wystąpienie Marte Taylor Bye                                 z KUN Center for </a:t>
            </a:r>
            <a:r>
              <a:rPr lang="pl-PL" sz="3200" dirty="0" err="1" smtClean="0"/>
              <a:t>Gender</a:t>
            </a:r>
            <a:r>
              <a:rPr lang="pl-PL" sz="3200" dirty="0" smtClean="0"/>
              <a:t> </a:t>
            </a:r>
            <a:r>
              <a:rPr lang="pl-PL" sz="3200" dirty="0" err="1" smtClean="0"/>
              <a:t>Equality</a:t>
            </a:r>
            <a:endParaRPr lang="pl-PL" sz="3200" dirty="0"/>
          </a:p>
        </p:txBody>
      </p:sp>
    </p:spTree>
    <p:extLst>
      <p:ext uri="{BB962C8B-B14F-4D97-AF65-F5344CB8AC3E}">
        <p14:creationId xmlns:p14="http://schemas.microsoft.com/office/powerpoint/2010/main" val="299272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r>
              <a:rPr lang="pl-PL" sz="1900" dirty="0" smtClean="0"/>
              <a:t>Nie uda się zmienić tradycyjnego podziału ról zawodowych na rynku pracy dopóki dziewczęta i chłopcy będą wybierali różne ścieżki edukacyjne oraz dopóki płace w zawodach sfeminizowanych będą niższe niż w zawodach zdominowanych przez mężczyzn.  </a:t>
            </a:r>
          </a:p>
          <a:p>
            <a:r>
              <a:rPr lang="pl-PL" sz="1900" dirty="0" smtClean="0"/>
              <a:t>Gdy młodzi ludzie wybierają zawód lub ścieżkę kariery często utożsamiają pewne osoby z pewnymi typami zawodów. Tak, więc wybór profesji to nie tylko kwestia zainteresowań ale także identyfikacji. Wyobrażenie o osobie wykonującej dany zawód ma duże znaczenie dla gimnazjalisty, dlatego ważne jest w jaki sposób promuje się dany zawód i jak działa doradztwo zawodowe w szkołach. </a:t>
            </a:r>
          </a:p>
          <a:p>
            <a:r>
              <a:rPr lang="pl-PL" sz="1900" dirty="0" smtClean="0"/>
              <a:t>Ludzie mają tendencję do otaczania się ludźmi sobie podobnymi zarówno w życiu osobistym, jak i zawodowym co prowadzi do negatywnego zjawiska - mało zróżnicowanego środowiska pracy. Im grupa jest bardziej różnorodna, tym jest bardziej kreatywna i wydajna. </a:t>
            </a:r>
          </a:p>
          <a:p>
            <a:r>
              <a:rPr lang="pl-PL" sz="1900" dirty="0" smtClean="0"/>
              <a:t>Jednym z problemów jest to, że kobiety mają skłonność do niskiej samooceny w życiu zawodowym. Często wycofują się i pozwalają, aby mężczyźni zajmowali lepiej płatne posady. Problem ten wynika często z różnic w traktowaniu chłopców i dziewczynek w rodzinach, przedszkolach i szkołach. </a:t>
            </a:r>
          </a:p>
          <a:p>
            <a:endParaRPr lang="pl-PL" sz="2000" dirty="0" smtClean="0"/>
          </a:p>
          <a:p>
            <a:endParaRPr lang="pl-PL" sz="2000" dirty="0" smtClean="0"/>
          </a:p>
          <a:p>
            <a:endParaRPr lang="pl-PL" sz="2000" dirty="0"/>
          </a:p>
        </p:txBody>
      </p:sp>
      <p:sp>
        <p:nvSpPr>
          <p:cNvPr id="2" name="Tytuł 1"/>
          <p:cNvSpPr>
            <a:spLocks noGrp="1"/>
          </p:cNvSpPr>
          <p:nvPr>
            <p:ph type="title"/>
          </p:nvPr>
        </p:nvSpPr>
        <p:spPr/>
        <p:txBody>
          <a:bodyPr>
            <a:normAutofit/>
          </a:bodyPr>
          <a:lstStyle/>
          <a:p>
            <a:r>
              <a:rPr lang="pl-PL" sz="3200" dirty="0" smtClean="0"/>
              <a:t>Marte Taylor Bye cd. </a:t>
            </a:r>
            <a:endParaRPr lang="pl-PL" sz="3200" dirty="0"/>
          </a:p>
        </p:txBody>
      </p:sp>
    </p:spTree>
    <p:extLst>
      <p:ext uri="{BB962C8B-B14F-4D97-AF65-F5344CB8AC3E}">
        <p14:creationId xmlns:p14="http://schemas.microsoft.com/office/powerpoint/2010/main" val="20392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25000" lnSpcReduction="20000"/>
          </a:bodyPr>
          <a:lstStyle/>
          <a:p>
            <a:r>
              <a:rPr lang="pl-PL" sz="6000" b="1" dirty="0" smtClean="0">
                <a:solidFill>
                  <a:schemeClr val="accent2">
                    <a:lumMod val="50000"/>
                  </a:schemeClr>
                </a:solidFill>
              </a:rPr>
              <a:t>KIUY</a:t>
            </a:r>
            <a:r>
              <a:rPr lang="pl-PL" sz="6000" dirty="0" smtClean="0">
                <a:solidFill>
                  <a:schemeClr val="accent2">
                    <a:lumMod val="50000"/>
                  </a:schemeClr>
                </a:solidFill>
              </a:rPr>
              <a:t> jest siecią kobiet pracujących w przemyśle, budownictwie oraz jako elektrycy. Liczy 240 członkiń </a:t>
            </a:r>
            <a:r>
              <a:rPr lang="pl-PL" sz="6000" dirty="0">
                <a:solidFill>
                  <a:schemeClr val="accent2">
                    <a:lumMod val="50000"/>
                  </a:schemeClr>
                </a:solidFill>
              </a:rPr>
              <a:t>i działa od 2008 roku na terenie </a:t>
            </a:r>
            <a:r>
              <a:rPr lang="pl-PL" sz="6000" dirty="0" err="1">
                <a:solidFill>
                  <a:schemeClr val="accent2">
                    <a:lumMod val="50000"/>
                  </a:schemeClr>
                </a:solidFill>
              </a:rPr>
              <a:t>Trondheim</a:t>
            </a:r>
            <a:r>
              <a:rPr lang="pl-PL" sz="6000" dirty="0">
                <a:solidFill>
                  <a:schemeClr val="accent2">
                    <a:lumMod val="50000"/>
                  </a:schemeClr>
                </a:solidFill>
              </a:rPr>
              <a:t> i </a:t>
            </a:r>
            <a:r>
              <a:rPr lang="pl-PL" sz="6000" dirty="0" err="1">
                <a:solidFill>
                  <a:schemeClr val="accent2">
                    <a:lumMod val="50000"/>
                  </a:schemeClr>
                </a:solidFill>
              </a:rPr>
              <a:t>South</a:t>
            </a:r>
            <a:r>
              <a:rPr lang="pl-PL" sz="6000" dirty="0">
                <a:solidFill>
                  <a:schemeClr val="accent2">
                    <a:lumMod val="50000"/>
                  </a:schemeClr>
                </a:solidFill>
              </a:rPr>
              <a:t> </a:t>
            </a:r>
            <a:r>
              <a:rPr lang="pl-PL" sz="6000" dirty="0" err="1">
                <a:solidFill>
                  <a:schemeClr val="accent2">
                    <a:lumMod val="50000"/>
                  </a:schemeClr>
                </a:solidFill>
              </a:rPr>
              <a:t>Trondelag</a:t>
            </a:r>
            <a:r>
              <a:rPr lang="pl-PL" sz="6000" dirty="0">
                <a:solidFill>
                  <a:schemeClr val="accent2">
                    <a:lumMod val="50000"/>
                  </a:schemeClr>
                </a:solidFill>
              </a:rPr>
              <a:t>. Siostrzane sieci działają również w Oslo, </a:t>
            </a:r>
            <a:r>
              <a:rPr lang="pl-PL" sz="6000" dirty="0" err="1">
                <a:solidFill>
                  <a:schemeClr val="accent2">
                    <a:lumMod val="50000"/>
                  </a:schemeClr>
                </a:solidFill>
              </a:rPr>
              <a:t>Rogaland</a:t>
            </a:r>
            <a:r>
              <a:rPr lang="pl-PL" sz="6000" dirty="0">
                <a:solidFill>
                  <a:schemeClr val="accent2">
                    <a:lumMod val="50000"/>
                  </a:schemeClr>
                </a:solidFill>
              </a:rPr>
              <a:t>, </a:t>
            </a:r>
            <a:r>
              <a:rPr lang="pl-PL" sz="6000" dirty="0" err="1">
                <a:solidFill>
                  <a:schemeClr val="accent2">
                    <a:lumMod val="50000"/>
                  </a:schemeClr>
                </a:solidFill>
              </a:rPr>
              <a:t>Namsos</a:t>
            </a:r>
            <a:r>
              <a:rPr lang="pl-PL" sz="6000" dirty="0">
                <a:solidFill>
                  <a:schemeClr val="accent2">
                    <a:lumMod val="50000"/>
                  </a:schemeClr>
                </a:solidFill>
              </a:rPr>
              <a:t> i </a:t>
            </a:r>
            <a:r>
              <a:rPr lang="pl-PL" sz="6000" dirty="0" err="1">
                <a:solidFill>
                  <a:schemeClr val="accent2">
                    <a:lumMod val="50000"/>
                  </a:schemeClr>
                </a:solidFill>
              </a:rPr>
              <a:t>Bodø</a:t>
            </a:r>
            <a:r>
              <a:rPr lang="pl-PL" sz="6000" dirty="0">
                <a:solidFill>
                  <a:schemeClr val="accent2">
                    <a:lumMod val="50000"/>
                  </a:schemeClr>
                </a:solidFill>
              </a:rPr>
              <a:t>. </a:t>
            </a:r>
            <a:endParaRPr lang="pl-PL" sz="6000" dirty="0" smtClean="0">
              <a:solidFill>
                <a:schemeClr val="accent2">
                  <a:lumMod val="50000"/>
                </a:schemeClr>
              </a:solidFill>
            </a:endParaRPr>
          </a:p>
          <a:p>
            <a:r>
              <a:rPr lang="pl-PL" sz="6000" b="1" dirty="0" smtClean="0">
                <a:solidFill>
                  <a:schemeClr val="accent2">
                    <a:lumMod val="50000"/>
                  </a:schemeClr>
                </a:solidFill>
              </a:rPr>
              <a:t>Nasz cel </a:t>
            </a:r>
            <a:r>
              <a:rPr lang="pl-PL" sz="6000" dirty="0" smtClean="0">
                <a:solidFill>
                  <a:schemeClr val="accent2">
                    <a:lumMod val="50000"/>
                  </a:schemeClr>
                </a:solidFill>
              </a:rPr>
              <a:t>- KIUY dąży do tego, aby zatrudnianie kobiet w zawodach tradycyjnie zdominowanych przez mężczyzn stało się normą wśród pracodawców i w społeczeństwie. </a:t>
            </a:r>
          </a:p>
          <a:p>
            <a:r>
              <a:rPr lang="pl-PL" sz="6000" b="1" dirty="0" smtClean="0">
                <a:solidFill>
                  <a:schemeClr val="accent2">
                    <a:lumMod val="50000"/>
                  </a:schemeClr>
                </a:solidFill>
              </a:rPr>
              <a:t>Dlaczego? </a:t>
            </a:r>
          </a:p>
          <a:p>
            <a:pPr lvl="1"/>
            <a:r>
              <a:rPr lang="pl-PL" sz="6000" dirty="0" smtClean="0">
                <a:solidFill>
                  <a:schemeClr val="accent2">
                    <a:lumMod val="50000"/>
                  </a:schemeClr>
                </a:solidFill>
              </a:rPr>
              <a:t>Ponieważ rynek pracy w Norwegii jest bardzo podzielony pomiędzy płcie co oznacza, że zarówno dziewczęta jak i chłopcy wybierają swój zawód tylko spomiędzy połowy wszystkich zawodów. </a:t>
            </a:r>
          </a:p>
          <a:p>
            <a:pPr lvl="1"/>
            <a:r>
              <a:rPr lang="pl-PL" sz="6000" dirty="0" smtClean="0">
                <a:solidFill>
                  <a:schemeClr val="accent2">
                    <a:lumMod val="50000"/>
                  </a:schemeClr>
                </a:solidFill>
              </a:rPr>
              <a:t>Płeć nie powinna decydować o tym kim się jest w życiu zawodowym. </a:t>
            </a:r>
          </a:p>
          <a:p>
            <a:r>
              <a:rPr lang="pl-PL" sz="6000" b="1" dirty="0" smtClean="0">
                <a:solidFill>
                  <a:schemeClr val="accent2">
                    <a:lumMod val="50000"/>
                  </a:schemeClr>
                </a:solidFill>
              </a:rPr>
              <a:t>Co wiemy? </a:t>
            </a:r>
            <a:r>
              <a:rPr lang="pl-PL" sz="6000" dirty="0" smtClean="0">
                <a:solidFill>
                  <a:schemeClr val="accent2">
                    <a:lumMod val="50000"/>
                  </a:schemeClr>
                </a:solidFill>
              </a:rPr>
              <a:t>Za wyborem szkoły ponadgimnazjalnej i zawodu stoją rodzice, nauczyciele, doradcy, znajomi. A wybór powinien należeć przede wszystkim do gimnazjalistów. </a:t>
            </a:r>
          </a:p>
          <a:p>
            <a:r>
              <a:rPr lang="pl-PL" sz="6000" b="1" dirty="0">
                <a:solidFill>
                  <a:schemeClr val="accent2">
                    <a:lumMod val="50000"/>
                  </a:schemeClr>
                </a:solidFill>
              </a:rPr>
              <a:t>Co robimy? </a:t>
            </a:r>
            <a:endParaRPr lang="pl-PL" sz="6000" b="1" dirty="0" smtClean="0">
              <a:solidFill>
                <a:schemeClr val="accent2">
                  <a:lumMod val="50000"/>
                </a:schemeClr>
              </a:solidFill>
            </a:endParaRPr>
          </a:p>
          <a:p>
            <a:pPr lvl="1"/>
            <a:r>
              <a:rPr lang="pl-PL" sz="6000" dirty="0" smtClean="0">
                <a:solidFill>
                  <a:schemeClr val="accent2">
                    <a:lumMod val="50000"/>
                  </a:schemeClr>
                </a:solidFill>
              </a:rPr>
              <a:t>Jako </a:t>
            </a:r>
            <a:r>
              <a:rPr lang="pl-PL" sz="6000" dirty="0">
                <a:solidFill>
                  <a:schemeClr val="accent2">
                    <a:lumMod val="50000"/>
                  </a:schemeClr>
                </a:solidFill>
              </a:rPr>
              <a:t>kobiety pracujące w nietradycyjnych zawodach staramy się być wzorem do naśladowania </a:t>
            </a:r>
            <a:r>
              <a:rPr lang="pl-PL" sz="6000" dirty="0"/>
              <a:t>dla dziewcząt, które zastanawiają się nad wyborem swojej ścieżki edukacyjnej i zawodowej. Jesteśmy ambasadorkami zawodów, które wykonujemy.</a:t>
            </a:r>
          </a:p>
          <a:p>
            <a:endParaRPr lang="pl-PL" sz="6000" dirty="0" smtClean="0"/>
          </a:p>
          <a:p>
            <a:endParaRPr lang="pl-PL" dirty="0"/>
          </a:p>
        </p:txBody>
      </p:sp>
      <p:sp>
        <p:nvSpPr>
          <p:cNvPr id="2" name="Tytuł 1"/>
          <p:cNvSpPr>
            <a:spLocks noGrp="1"/>
          </p:cNvSpPr>
          <p:nvPr>
            <p:ph type="title"/>
          </p:nvPr>
        </p:nvSpPr>
        <p:spPr/>
        <p:txBody>
          <a:bodyPr>
            <a:normAutofit/>
          </a:bodyPr>
          <a:lstStyle/>
          <a:p>
            <a:r>
              <a:rPr lang="pl-PL" sz="3200" dirty="0" smtClean="0"/>
              <a:t>Wystąpienie Liv Beate Eidem z KIUY                 „</a:t>
            </a:r>
            <a:r>
              <a:rPr lang="pl-PL" sz="3200" dirty="0" err="1" smtClean="0"/>
              <a:t>Women</a:t>
            </a:r>
            <a:r>
              <a:rPr lang="pl-PL" sz="3200" dirty="0" smtClean="0"/>
              <a:t> in non-</a:t>
            </a:r>
            <a:r>
              <a:rPr lang="pl-PL" sz="3200" dirty="0" err="1" smtClean="0"/>
              <a:t>traditional</a:t>
            </a:r>
            <a:r>
              <a:rPr lang="pl-PL" sz="3200" dirty="0" smtClean="0"/>
              <a:t> </a:t>
            </a:r>
            <a:r>
              <a:rPr lang="pl-PL" sz="3200" dirty="0" err="1" smtClean="0"/>
              <a:t>occupations</a:t>
            </a:r>
            <a:r>
              <a:rPr lang="pl-PL" sz="3200" dirty="0" smtClean="0"/>
              <a:t>”</a:t>
            </a:r>
            <a:endParaRPr lang="pl-PL" sz="3200" dirty="0"/>
          </a:p>
        </p:txBody>
      </p:sp>
    </p:spTree>
    <p:extLst>
      <p:ext uri="{BB962C8B-B14F-4D97-AF65-F5344CB8AC3E}">
        <p14:creationId xmlns:p14="http://schemas.microsoft.com/office/powerpoint/2010/main" val="411462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685800" lvl="1"/>
            <a:r>
              <a:rPr lang="pl-PL" sz="1500" dirty="0" smtClean="0"/>
              <a:t>Odwiedzamy gimnazja i mówimy dziewczętom i chłopcom o tym co robimy w pracy, jak duży wybór ścieżek kariery zawodowej otwiera się przed absolwentem/-</a:t>
            </a:r>
            <a:r>
              <a:rPr lang="pl-PL" sz="1500" dirty="0" err="1" smtClean="0"/>
              <a:t>ką</a:t>
            </a:r>
            <a:r>
              <a:rPr lang="pl-PL" sz="1500" dirty="0" smtClean="0"/>
              <a:t> szkoły zawodowej oraz o tym, jak to jest być jedyną kobietą w męskim środowisku pracy. </a:t>
            </a:r>
          </a:p>
          <a:p>
            <a:pPr marL="685800" lvl="1"/>
            <a:r>
              <a:rPr lang="pl-PL" sz="1500" dirty="0" smtClean="0"/>
              <a:t>Jesteśmy zapraszane również na konferencje i różnego typu wydarzenia, gdzie podkreślamy jak ważne jest, aby córka czy syn mogli wybrać zawód zgodnie ze swoimi zainteresowaniami oraz o tym, dlaczego szkoła zawodowa to naprawdę dobry wybór w kontekście kariery zawodowej. </a:t>
            </a:r>
          </a:p>
          <a:p>
            <a:pPr marL="685800" lvl="1"/>
            <a:r>
              <a:rPr lang="pl-PL" sz="1500" dirty="0" smtClean="0"/>
              <a:t>Spotykamy się regularnie w ramach naszej sieci. Wspieramy się i dzielimy się doświadczeniami zawodowymi. To ważne, gdy często jest się jedyną kobietą w miejscu pracy. </a:t>
            </a:r>
          </a:p>
          <a:p>
            <a:r>
              <a:rPr lang="pl-PL" sz="1500" dirty="0" smtClean="0"/>
              <a:t>Network funkcjonuje dzięki wsparciu finansowemu ze strony związków zawodowych i administracji lokalnej. </a:t>
            </a:r>
          </a:p>
          <a:p>
            <a:endParaRPr lang="pl-PL" sz="1600" dirty="0" smtClean="0"/>
          </a:p>
          <a:p>
            <a:endParaRPr lang="pl-PL" sz="1800" dirty="0"/>
          </a:p>
        </p:txBody>
      </p:sp>
      <p:sp>
        <p:nvSpPr>
          <p:cNvPr id="2" name="Tytuł 1"/>
          <p:cNvSpPr>
            <a:spLocks noGrp="1"/>
          </p:cNvSpPr>
          <p:nvPr>
            <p:ph type="title"/>
          </p:nvPr>
        </p:nvSpPr>
        <p:spPr/>
        <p:txBody>
          <a:bodyPr>
            <a:normAutofit/>
          </a:bodyPr>
          <a:lstStyle/>
          <a:p>
            <a:r>
              <a:rPr lang="pl-PL" sz="3200" dirty="0" smtClean="0"/>
              <a:t>Liv Beate Eidem c.d.</a:t>
            </a:r>
            <a:endParaRPr lang="pl-PL" sz="3200" dirty="0"/>
          </a:p>
        </p:txBody>
      </p:sp>
    </p:spTree>
    <p:extLst>
      <p:ext uri="{BB962C8B-B14F-4D97-AF65-F5344CB8AC3E}">
        <p14:creationId xmlns:p14="http://schemas.microsoft.com/office/powerpoint/2010/main" val="2580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564904"/>
            <a:ext cx="6192688" cy="4124428"/>
          </a:xfrm>
        </p:spPr>
      </p:pic>
      <p:sp>
        <p:nvSpPr>
          <p:cNvPr id="2" name="Tytuł 1"/>
          <p:cNvSpPr>
            <a:spLocks noGrp="1"/>
          </p:cNvSpPr>
          <p:nvPr>
            <p:ph type="title"/>
          </p:nvPr>
        </p:nvSpPr>
        <p:spPr/>
        <p:txBody>
          <a:bodyPr>
            <a:normAutofit/>
          </a:bodyPr>
          <a:lstStyle/>
          <a:p>
            <a:r>
              <a:rPr lang="pl-PL" sz="3200" dirty="0" smtClean="0"/>
              <a:t>Dziewczyny z KIUY</a:t>
            </a:r>
            <a:endParaRPr lang="pl-PL" sz="3200" dirty="0"/>
          </a:p>
        </p:txBody>
      </p:sp>
    </p:spTree>
    <p:extLst>
      <p:ext uri="{BB962C8B-B14F-4D97-AF65-F5344CB8AC3E}">
        <p14:creationId xmlns:p14="http://schemas.microsoft.com/office/powerpoint/2010/main" val="524117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644</TotalTime>
  <Words>2555</Words>
  <Application>Microsoft Office PowerPoint</Application>
  <PresentationFormat>Pokaz na ekranie (4:3)</PresentationFormat>
  <Paragraphs>130</Paragraphs>
  <Slides>24</Slides>
  <Notes>1</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Kształt fali</vt:lpstr>
      <vt:lpstr>KOBIETY W NIETRADYCYJNYCH ZAWODACH </vt:lpstr>
      <vt:lpstr>Kobiety w nietradycyjnych zawodach</vt:lpstr>
      <vt:lpstr>Na temat prezentacji</vt:lpstr>
      <vt:lpstr>Prelegenci konferencji „Non-traditional career choices”, która odbyła się 1 października w Trondheim</vt:lpstr>
      <vt:lpstr>Wystąpienie Marte Taylor Bye                                 z KUN Center for Gender Equality</vt:lpstr>
      <vt:lpstr>Marte Taylor Bye cd. </vt:lpstr>
      <vt:lpstr>Wystąpienie Liv Beate Eidem z KIUY                 „Women in non-traditional occupations”</vt:lpstr>
      <vt:lpstr>Liv Beate Eidem c.d.</vt:lpstr>
      <vt:lpstr>Dziewczyny z KIUY</vt:lpstr>
      <vt:lpstr>Wystąpienie Ingar Ballo Sandum z                „Men in kindergarten”</vt:lpstr>
      <vt:lpstr>Ingar Ballo Sandum c.d. </vt:lpstr>
      <vt:lpstr>Ingar Ballo Sandum c.d. </vt:lpstr>
      <vt:lpstr>Wystąpienie Barit Bårdstu</vt:lpstr>
      <vt:lpstr>Wystąpienie Kristian Tangen z Norweskiej Konfederacji Związków Zawodowych</vt:lpstr>
      <vt:lpstr>Kristian Tangen c.d. </vt:lpstr>
      <vt:lpstr>Prelegenci</vt:lpstr>
      <vt:lpstr> Wizyta studyjna w szkole zawodowej                Melhus V.G.S  </vt:lpstr>
      <vt:lpstr>Wizyta studyjna w szkole zawodowej      Melhus V.G.S</vt:lpstr>
      <vt:lpstr>Wizyta studyjna w szkole zawodowej      Melhus V.G.S</vt:lpstr>
      <vt:lpstr>Wizyta studyjna w szkole zawodowej      Melhus V.G.S</vt:lpstr>
      <vt:lpstr>Wizyta studyjna w szkole zawodowej         Melhus V.G.S</vt:lpstr>
      <vt:lpstr>Wizyta na placu budowy w Trondheim</vt:lpstr>
      <vt:lpstr>Wizyta na placu budowy w Trondheim</vt:lpstr>
      <vt:lpstr>Dodatkowe informacje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KOBIETY W NIETRADYCYJNYCH ZAWODACH </dc:title>
  <dc:creator>Agnieszka Walko-Mazurek</dc:creator>
  <cp:lastModifiedBy>Agnieszka Walko-Mazurek</cp:lastModifiedBy>
  <cp:revision>97</cp:revision>
  <dcterms:created xsi:type="dcterms:W3CDTF">2015-10-23T11:33:44Z</dcterms:created>
  <dcterms:modified xsi:type="dcterms:W3CDTF">2015-10-30T13:11:56Z</dcterms:modified>
</cp:coreProperties>
</file>